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311" r:id="rId3"/>
    <p:sldId id="313" r:id="rId4"/>
    <p:sldId id="343" r:id="rId5"/>
    <p:sldId id="314" r:id="rId6"/>
    <p:sldId id="315" r:id="rId7"/>
    <p:sldId id="316" r:id="rId8"/>
    <p:sldId id="350" r:id="rId9"/>
    <p:sldId id="320" r:id="rId10"/>
    <p:sldId id="322" r:id="rId11"/>
    <p:sldId id="352" r:id="rId12"/>
    <p:sldId id="321" r:id="rId13"/>
    <p:sldId id="323" r:id="rId14"/>
    <p:sldId id="330" r:id="rId15"/>
    <p:sldId id="331" r:id="rId16"/>
    <p:sldId id="329" r:id="rId17"/>
    <p:sldId id="327" r:id="rId18"/>
    <p:sldId id="328" r:id="rId19"/>
    <p:sldId id="333" r:id="rId20"/>
    <p:sldId id="346" r:id="rId21"/>
    <p:sldId id="332" r:id="rId22"/>
    <p:sldId id="334" r:id="rId23"/>
    <p:sldId id="335" r:id="rId24"/>
    <p:sldId id="336" r:id="rId25"/>
    <p:sldId id="337" r:id="rId26"/>
    <p:sldId id="338" r:id="rId27"/>
    <p:sldId id="339" r:id="rId28"/>
    <p:sldId id="340" r:id="rId29"/>
    <p:sldId id="341" r:id="rId30"/>
    <p:sldId id="342" r:id="rId31"/>
    <p:sldId id="348" r:id="rId32"/>
    <p:sldId id="305"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Sezione predefinita" id="{DCFE950D-0DAF-4F82-A1D2-CDDD328FE8C5}">
          <p14:sldIdLst>
            <p14:sldId id="256"/>
            <p14:sldId id="311"/>
            <p14:sldId id="313"/>
            <p14:sldId id="343"/>
            <p14:sldId id="314"/>
            <p14:sldId id="315"/>
            <p14:sldId id="316"/>
            <p14:sldId id="350"/>
            <p14:sldId id="320"/>
            <p14:sldId id="322"/>
            <p14:sldId id="352"/>
            <p14:sldId id="321"/>
            <p14:sldId id="323"/>
            <p14:sldId id="330"/>
            <p14:sldId id="331"/>
            <p14:sldId id="329"/>
            <p14:sldId id="327"/>
            <p14:sldId id="328"/>
            <p14:sldId id="333"/>
            <p14:sldId id="346"/>
            <p14:sldId id="332"/>
            <p14:sldId id="334"/>
            <p14:sldId id="335"/>
            <p14:sldId id="336"/>
            <p14:sldId id="337"/>
            <p14:sldId id="338"/>
            <p14:sldId id="339"/>
            <p14:sldId id="340"/>
            <p14:sldId id="341"/>
            <p14:sldId id="342"/>
            <p14:sldId id="348"/>
            <p14:sldId id="30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5027" autoAdjust="0"/>
  </p:normalViewPr>
  <p:slideViewPr>
    <p:cSldViewPr>
      <p:cViewPr>
        <p:scale>
          <a:sx n="87" d="100"/>
          <a:sy n="87" d="100"/>
        </p:scale>
        <p:origin x="-1044" y="21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F5C07D-3805-421E-8FC3-D9725E0104B1}" type="datetimeFigureOut">
              <a:rPr lang="it-IT" smtClean="0"/>
              <a:pPr/>
              <a:t>29/09/2016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FBA2D2-3F12-40D0-8222-80E8AE814EA0}" type="slidenum">
              <a:rPr lang="it-IT" smtClean="0"/>
              <a:pPr/>
              <a:t>‹N›</a:t>
            </a:fld>
            <a:endParaRPr lang="it-IT"/>
          </a:p>
        </p:txBody>
      </p:sp>
    </p:spTree>
    <p:extLst>
      <p:ext uri="{BB962C8B-B14F-4D97-AF65-F5344CB8AC3E}">
        <p14:creationId xmlns:p14="http://schemas.microsoft.com/office/powerpoint/2010/main" xmlns="" val="1464903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3">
        <a:schemeClr val="bg1"/>
      </p:bgRef>
    </p:bg>
    <p:spTree>
      <p:nvGrpSpPr>
        <p:cNvPr id="1" name=""/>
        <p:cNvGrpSpPr/>
        <p:nvPr/>
      </p:nvGrpSpPr>
      <p:grpSpPr>
        <a:xfrm>
          <a:off x="0" y="0"/>
          <a:ext cx="0" cy="0"/>
          <a:chOff x="0" y="0"/>
          <a:chExt cx="0" cy="0"/>
        </a:xfrm>
      </p:grpSpPr>
      <p:sp>
        <p:nvSpPr>
          <p:cNvPr id="12" name="Rettangolo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ttangolo arrotondato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ttotitolo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p:txBody>
          <a:bodyPr/>
          <a:lstStyle/>
          <a:p>
            <a:fld id="{564CF2E0-CCC4-4E1E-9902-C3C36AB3FDA4}" type="datetimeFigureOut">
              <a:rPr lang="en-US" smtClean="0"/>
              <a:pPr/>
              <a:t>9/29/2016</a:t>
            </a:fld>
            <a:endParaRPr lang="en-US"/>
          </a:p>
        </p:txBody>
      </p:sp>
      <p:sp>
        <p:nvSpPr>
          <p:cNvPr id="17" name="Segnaposto piè di pagina 16"/>
          <p:cNvSpPr>
            <a:spLocks noGrp="1"/>
          </p:cNvSpPr>
          <p:nvPr>
            <p:ph type="ftr" sz="quarter" idx="11"/>
          </p:nvPr>
        </p:nvSpPr>
        <p:spPr/>
        <p:txBody>
          <a:bodyPr/>
          <a:lstStyle/>
          <a:p>
            <a:endParaRPr kumimoji="0" lang="en-US"/>
          </a:p>
        </p:txBody>
      </p:sp>
      <p:sp>
        <p:nvSpPr>
          <p:cNvPr id="29" name="Segnaposto numero diapositiva 28"/>
          <p:cNvSpPr>
            <a:spLocks noGrp="1"/>
          </p:cNvSpPr>
          <p:nvPr>
            <p:ph type="sldNum" sz="quarter" idx="12"/>
          </p:nvPr>
        </p:nvSpPr>
        <p:spPr/>
        <p:txBody>
          <a:bodyPr lIns="0" tIns="0" rIns="0" bIns="0">
            <a:noAutofit/>
          </a:bodyPr>
          <a:lstStyle>
            <a:lvl1pPr>
              <a:defRPr sz="1400">
                <a:solidFill>
                  <a:srgbClr val="FFFFFF"/>
                </a:solidFill>
              </a:defRPr>
            </a:lvl1pPr>
          </a:lstStyle>
          <a:p>
            <a:fld id="{6F42FDE4-A7DD-41A7-A0A6-9B649FB43336}" type="slidenum">
              <a:rPr kumimoji="0" lang="en-US" smtClean="0"/>
              <a:pPr/>
              <a:t>‹N›</a:t>
            </a:fld>
            <a:endParaRPr kumimoji="0" lang="en-US" sz="1400" dirty="0">
              <a:solidFill>
                <a:srgbClr val="FFFFFF"/>
              </a:solidFill>
            </a:endParaRPr>
          </a:p>
        </p:txBody>
      </p:sp>
      <p:sp>
        <p:nvSpPr>
          <p:cNvPr id="7" name="Rettangolo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olo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564CF2E0-CCC4-4E1E-9902-C3C36AB3FDA4}" type="datetimeFigureOut">
              <a:rPr lang="en-US" smtClean="0"/>
              <a:pPr/>
              <a:t>9/29/2016</a:t>
            </a:fld>
            <a:endParaRPr lang="en-US"/>
          </a:p>
        </p:txBody>
      </p:sp>
      <p:sp>
        <p:nvSpPr>
          <p:cNvPr id="5" name="Segnaposto piè di pagina 4"/>
          <p:cNvSpPr>
            <a:spLocks noGrp="1"/>
          </p:cNvSpPr>
          <p:nvPr>
            <p:ph type="ftr" sz="quarter" idx="11"/>
          </p:nvPr>
        </p:nvSpPr>
        <p:spPr/>
        <p:txBody>
          <a:bodyPr/>
          <a:lstStyle/>
          <a:p>
            <a:endParaRPr kumimoji="0" lang="en-US"/>
          </a:p>
        </p:txBody>
      </p:sp>
      <p:sp>
        <p:nvSpPr>
          <p:cNvPr id="6" name="Segnaposto numero diapositiva 5"/>
          <p:cNvSpPr>
            <a:spLocks noGrp="1"/>
          </p:cNvSpPr>
          <p:nvPr>
            <p:ph type="sldNum" sz="quarter" idx="12"/>
          </p:nvPr>
        </p:nvSpPr>
        <p:spPr/>
        <p:txBody>
          <a:bodyPr/>
          <a:lstStyle/>
          <a:p>
            <a:fld id="{6F42FDE4-A7DD-41A7-A0A6-9B649FB43336}" type="slidenum">
              <a:rPr kumimoji="0" lang="en-US" smtClean="0"/>
              <a:pPr/>
              <a:t>‹N›</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41"/>
            <a:ext cx="201168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914400" y="274640"/>
            <a:ext cx="55626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564CF2E0-CCC4-4E1E-9902-C3C36AB3FDA4}" type="datetimeFigureOut">
              <a:rPr lang="en-US" smtClean="0"/>
              <a:pPr/>
              <a:t>9/29/2016</a:t>
            </a:fld>
            <a:endParaRPr lang="en-US"/>
          </a:p>
        </p:txBody>
      </p:sp>
      <p:sp>
        <p:nvSpPr>
          <p:cNvPr id="5" name="Segnaposto piè di pagina 4"/>
          <p:cNvSpPr>
            <a:spLocks noGrp="1"/>
          </p:cNvSpPr>
          <p:nvPr>
            <p:ph type="ftr" sz="quarter" idx="11"/>
          </p:nvPr>
        </p:nvSpPr>
        <p:spPr/>
        <p:txBody>
          <a:bodyPr/>
          <a:lstStyle/>
          <a:p>
            <a:endParaRPr kumimoji="0" lang="en-US"/>
          </a:p>
        </p:txBody>
      </p:sp>
      <p:sp>
        <p:nvSpPr>
          <p:cNvPr id="6" name="Segnaposto numero diapositiva 5"/>
          <p:cNvSpPr>
            <a:spLocks noGrp="1"/>
          </p:cNvSpPr>
          <p:nvPr>
            <p:ph type="sldNum" sz="quarter" idx="12"/>
          </p:nvPr>
        </p:nvSpPr>
        <p:spPr/>
        <p:txBody>
          <a:bodyPr/>
          <a:lstStyle/>
          <a:p>
            <a:fld id="{6F42FDE4-A7DD-41A7-A0A6-9B649FB43336}" type="slidenum">
              <a:rPr kumimoji="0" lang="en-US" smtClean="0"/>
              <a:pPr/>
              <a:t>‹N›</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4" name="Segnaposto data 3"/>
          <p:cNvSpPr>
            <a:spLocks noGrp="1"/>
          </p:cNvSpPr>
          <p:nvPr>
            <p:ph type="dt" sz="half" idx="10"/>
          </p:nvPr>
        </p:nvSpPr>
        <p:spPr/>
        <p:txBody>
          <a:bodyPr/>
          <a:lstStyle/>
          <a:p>
            <a:fld id="{564CF2E0-CCC4-4E1E-9902-C3C36AB3FDA4}" type="datetimeFigureOut">
              <a:rPr lang="en-US" smtClean="0"/>
              <a:pPr/>
              <a:t>9/29/2016</a:t>
            </a:fld>
            <a:endParaRPr lang="en-US"/>
          </a:p>
        </p:txBody>
      </p:sp>
      <p:sp>
        <p:nvSpPr>
          <p:cNvPr id="5" name="Segnaposto piè di pagina 4"/>
          <p:cNvSpPr>
            <a:spLocks noGrp="1"/>
          </p:cNvSpPr>
          <p:nvPr>
            <p:ph type="ftr" sz="quarter" idx="11"/>
          </p:nvPr>
        </p:nvSpPr>
        <p:spPr/>
        <p:txBody>
          <a:bodyPr/>
          <a:lstStyle/>
          <a:p>
            <a:endParaRPr kumimoji="0" lang="en-US"/>
          </a:p>
        </p:txBody>
      </p:sp>
      <p:sp>
        <p:nvSpPr>
          <p:cNvPr id="6" name="Segnaposto numero diapositiva 5"/>
          <p:cNvSpPr>
            <a:spLocks noGrp="1"/>
          </p:cNvSpPr>
          <p:nvPr>
            <p:ph type="sldNum" sz="quarter" idx="12"/>
          </p:nvPr>
        </p:nvSpPr>
        <p:spPr/>
        <p:txBody>
          <a:bodyPr/>
          <a:lstStyle/>
          <a:p>
            <a:fld id="{6F42FDE4-A7DD-41A7-A0A6-9B649FB43336}" type="slidenum">
              <a:rPr kumimoji="0" lang="en-US" smtClean="0"/>
              <a:pPr/>
              <a:t>‹N›</a:t>
            </a:fld>
            <a:endParaRPr kumimoji="0" lang="en-US"/>
          </a:p>
        </p:txBody>
      </p:sp>
      <p:sp>
        <p:nvSpPr>
          <p:cNvPr id="8" name="Segnaposto contenuto 7"/>
          <p:cNvSpPr>
            <a:spLocks noGrp="1"/>
          </p:cNvSpPr>
          <p:nvPr>
            <p:ph sz="quarter" idx="1"/>
          </p:nvPr>
        </p:nvSpPr>
        <p:spPr>
          <a:xfrm>
            <a:off x="914400" y="1447800"/>
            <a:ext cx="777240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3">
        <a:schemeClr val="bg1"/>
      </p:bgRef>
    </p:bg>
    <p:spTree>
      <p:nvGrpSpPr>
        <p:cNvPr id="1" name=""/>
        <p:cNvGrpSpPr/>
        <p:nvPr/>
      </p:nvGrpSpPr>
      <p:grpSpPr>
        <a:xfrm>
          <a:off x="0" y="0"/>
          <a:ext cx="0" cy="0"/>
          <a:chOff x="0" y="0"/>
          <a:chExt cx="0" cy="0"/>
        </a:xfrm>
      </p:grpSpPr>
      <p:sp>
        <p:nvSpPr>
          <p:cNvPr id="11" name="Rettangolo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ttangolo arrotondato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722313" y="952500"/>
            <a:ext cx="7772400" cy="1362075"/>
          </a:xfrm>
        </p:spPr>
        <p:txBody>
          <a:bodyPr anchor="b" anchorCtr="0"/>
          <a:lstStyle>
            <a:lvl1pPr algn="l">
              <a:buNone/>
              <a:defRPr sz="4000" b="0" cap="none"/>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564CF2E0-CCC4-4E1E-9902-C3C36AB3FDA4}" type="datetimeFigureOut">
              <a:rPr lang="en-US" smtClean="0"/>
              <a:pPr/>
              <a:t>9/29/2016</a:t>
            </a:fld>
            <a:endParaRPr lang="en-US"/>
          </a:p>
        </p:txBody>
      </p:sp>
      <p:sp>
        <p:nvSpPr>
          <p:cNvPr id="5" name="Segnaposto piè di pagina 4"/>
          <p:cNvSpPr>
            <a:spLocks noGrp="1"/>
          </p:cNvSpPr>
          <p:nvPr>
            <p:ph type="ftr" sz="quarter" idx="11"/>
          </p:nvPr>
        </p:nvSpPr>
        <p:spPr>
          <a:xfrm>
            <a:off x="800100" y="6172200"/>
            <a:ext cx="4000500" cy="457200"/>
          </a:xfrm>
        </p:spPr>
        <p:txBody>
          <a:bodyPr/>
          <a:lstStyle/>
          <a:p>
            <a:endParaRPr kumimoji="0" lang="en-US" dirty="0"/>
          </a:p>
        </p:txBody>
      </p:sp>
      <p:sp>
        <p:nvSpPr>
          <p:cNvPr id="7" name="Rettangolo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tangolo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146304" y="6208776"/>
            <a:ext cx="457200" cy="457200"/>
          </a:xfrm>
        </p:spPr>
        <p:txBody>
          <a:bodyPr/>
          <a:lstStyle/>
          <a:p>
            <a:fld id="{6F42FDE4-A7DD-41A7-A0A6-9B649FB43336}" type="slidenum">
              <a:rPr kumimoji="0" lang="en-US" smtClean="0"/>
              <a:pPr/>
              <a:t>‹N›</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564CF2E0-CCC4-4E1E-9902-C3C36AB3FDA4}" type="datetimeFigureOut">
              <a:rPr lang="en-US" smtClean="0"/>
              <a:pPr/>
              <a:t>9/29/2016</a:t>
            </a:fld>
            <a:endParaRPr lang="en-US"/>
          </a:p>
        </p:txBody>
      </p:sp>
      <p:sp>
        <p:nvSpPr>
          <p:cNvPr id="6" name="Segnaposto piè di pagina 5"/>
          <p:cNvSpPr>
            <a:spLocks noGrp="1"/>
          </p:cNvSpPr>
          <p:nvPr>
            <p:ph type="ftr" sz="quarter" idx="11"/>
          </p:nvPr>
        </p:nvSpPr>
        <p:spPr/>
        <p:txBody>
          <a:bodyPr/>
          <a:lstStyle/>
          <a:p>
            <a:endParaRPr kumimoji="0" lang="en-US"/>
          </a:p>
        </p:txBody>
      </p:sp>
      <p:sp>
        <p:nvSpPr>
          <p:cNvPr id="7" name="Segnaposto numero diapositiva 6"/>
          <p:cNvSpPr>
            <a:spLocks noGrp="1"/>
          </p:cNvSpPr>
          <p:nvPr>
            <p:ph type="sldNum" sz="quarter" idx="12"/>
          </p:nvPr>
        </p:nvSpPr>
        <p:spPr/>
        <p:txBody>
          <a:bodyPr/>
          <a:lstStyle/>
          <a:p>
            <a:fld id="{6F42FDE4-A7DD-41A7-A0A6-9B649FB43336}" type="slidenum">
              <a:rPr kumimoji="0" lang="en-US" smtClean="0"/>
              <a:pPr/>
              <a:t>‹N›</a:t>
            </a:fld>
            <a:endParaRPr kumimoji="0" lang="en-US"/>
          </a:p>
        </p:txBody>
      </p:sp>
      <p:sp>
        <p:nvSpPr>
          <p:cNvPr id="9" name="Segnaposto contenuto 8"/>
          <p:cNvSpPr>
            <a:spLocks noGrp="1"/>
          </p:cNvSpPr>
          <p:nvPr>
            <p:ph sz="quarter" idx="1"/>
          </p:nvPr>
        </p:nvSpPr>
        <p:spPr>
          <a:xfrm>
            <a:off x="914400" y="1447800"/>
            <a:ext cx="374904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933950" y="1447800"/>
            <a:ext cx="374904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914400" y="273050"/>
            <a:ext cx="7772400" cy="1143000"/>
          </a:xfrm>
        </p:spPr>
        <p:txBody>
          <a:bodyPr anchor="b" anchorCtr="0"/>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7" name="Segnaposto data 6"/>
          <p:cNvSpPr>
            <a:spLocks noGrp="1"/>
          </p:cNvSpPr>
          <p:nvPr>
            <p:ph type="dt" sz="half" idx="10"/>
          </p:nvPr>
        </p:nvSpPr>
        <p:spPr/>
        <p:txBody>
          <a:bodyPr/>
          <a:lstStyle/>
          <a:p>
            <a:fld id="{564CF2E0-CCC4-4E1E-9902-C3C36AB3FDA4}" type="datetimeFigureOut">
              <a:rPr lang="en-US" smtClean="0"/>
              <a:pPr/>
              <a:t>9/29/2016</a:t>
            </a:fld>
            <a:endParaRPr lang="en-US"/>
          </a:p>
        </p:txBody>
      </p:sp>
      <p:sp>
        <p:nvSpPr>
          <p:cNvPr id="8" name="Segnaposto piè di pagina 7"/>
          <p:cNvSpPr>
            <a:spLocks noGrp="1"/>
          </p:cNvSpPr>
          <p:nvPr>
            <p:ph type="ftr" sz="quarter" idx="11"/>
          </p:nvPr>
        </p:nvSpPr>
        <p:spPr/>
        <p:txBody>
          <a:bodyPr/>
          <a:lstStyle/>
          <a:p>
            <a:endParaRPr kumimoji="0" lang="en-US"/>
          </a:p>
        </p:txBody>
      </p:sp>
      <p:sp>
        <p:nvSpPr>
          <p:cNvPr id="9" name="Segnaposto numero diapositiva 8"/>
          <p:cNvSpPr>
            <a:spLocks noGrp="1"/>
          </p:cNvSpPr>
          <p:nvPr>
            <p:ph type="sldNum" sz="quarter" idx="12"/>
          </p:nvPr>
        </p:nvSpPr>
        <p:spPr/>
        <p:txBody>
          <a:bodyPr/>
          <a:lstStyle/>
          <a:p>
            <a:fld id="{6F42FDE4-A7DD-41A7-A0A6-9B649FB43336}" type="slidenum">
              <a:rPr kumimoji="0" lang="en-US" smtClean="0"/>
              <a:pPr/>
              <a:t>‹N›</a:t>
            </a:fld>
            <a:endParaRPr kumimoji="0" lang="en-US"/>
          </a:p>
        </p:txBody>
      </p:sp>
      <p:sp>
        <p:nvSpPr>
          <p:cNvPr id="11" name="Segnaposto contenuto 10"/>
          <p:cNvSpPr>
            <a:spLocks noGrp="1"/>
          </p:cNvSpPr>
          <p:nvPr>
            <p:ph sz="half" idx="2"/>
          </p:nvPr>
        </p:nvSpPr>
        <p:spPr>
          <a:xfrm>
            <a:off x="914400" y="2247900"/>
            <a:ext cx="3733800" cy="38862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half" idx="4"/>
          </p:nvPr>
        </p:nvSpPr>
        <p:spPr>
          <a:xfrm>
            <a:off x="4953000" y="2247900"/>
            <a:ext cx="3733800" cy="38862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564CF2E0-CCC4-4E1E-9902-C3C36AB3FDA4}" type="datetimeFigureOut">
              <a:rPr lang="en-US" smtClean="0"/>
              <a:pPr/>
              <a:t>9/29/2016</a:t>
            </a:fld>
            <a:endParaRPr lang="en-US"/>
          </a:p>
        </p:txBody>
      </p:sp>
      <p:sp>
        <p:nvSpPr>
          <p:cNvPr id="4" name="Segnaposto piè di pagina 3"/>
          <p:cNvSpPr>
            <a:spLocks noGrp="1"/>
          </p:cNvSpPr>
          <p:nvPr>
            <p:ph type="ftr" sz="quarter" idx="11"/>
          </p:nvPr>
        </p:nvSpPr>
        <p:spPr/>
        <p:txBody>
          <a:bodyPr/>
          <a:lstStyle/>
          <a:p>
            <a:endParaRPr kumimoji="0" lang="en-US"/>
          </a:p>
        </p:txBody>
      </p:sp>
      <p:sp>
        <p:nvSpPr>
          <p:cNvPr id="5" name="Segnaposto numero diapositiva 4"/>
          <p:cNvSpPr>
            <a:spLocks noGrp="1"/>
          </p:cNvSpPr>
          <p:nvPr>
            <p:ph type="sldNum" sz="quarter" idx="12"/>
          </p:nvPr>
        </p:nvSpPr>
        <p:spPr/>
        <p:txBody>
          <a:bodyPr/>
          <a:lstStyle/>
          <a:p>
            <a:fld id="{6F42FDE4-A7DD-41A7-A0A6-9B649FB43336}" type="slidenum">
              <a:rPr kumimoji="0" lang="en-US" smtClean="0"/>
              <a:pPr/>
              <a:t>‹N›</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64CF2E0-CCC4-4E1E-9902-C3C36AB3FDA4}" type="datetimeFigureOut">
              <a:rPr lang="en-US" smtClean="0"/>
              <a:pPr/>
              <a:t>9/29/2016</a:t>
            </a:fld>
            <a:endParaRPr lang="en-US"/>
          </a:p>
        </p:txBody>
      </p:sp>
      <p:sp>
        <p:nvSpPr>
          <p:cNvPr id="3" name="Segnaposto piè di pagina 2"/>
          <p:cNvSpPr>
            <a:spLocks noGrp="1"/>
          </p:cNvSpPr>
          <p:nvPr>
            <p:ph type="ftr" sz="quarter" idx="11"/>
          </p:nvPr>
        </p:nvSpPr>
        <p:spPr/>
        <p:txBody>
          <a:bodyPr/>
          <a:lstStyle/>
          <a:p>
            <a:endParaRPr kumimoji="0" lang="en-US"/>
          </a:p>
        </p:txBody>
      </p:sp>
      <p:sp>
        <p:nvSpPr>
          <p:cNvPr id="4" name="Segnaposto numero diapositiva 3"/>
          <p:cNvSpPr>
            <a:spLocks noGrp="1"/>
          </p:cNvSpPr>
          <p:nvPr>
            <p:ph type="sldNum" sz="quarter" idx="12"/>
          </p:nvPr>
        </p:nvSpPr>
        <p:spPr/>
        <p:txBody>
          <a:bodyPr/>
          <a:lstStyle/>
          <a:p>
            <a:fld id="{6F42FDE4-A7DD-41A7-A0A6-9B649FB43336}" type="slidenum">
              <a:rPr kumimoji="0" lang="en-US" smtClean="0"/>
              <a:pPr/>
              <a:t>‹N›</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Rettangolo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ttangolo arrotondato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914400" y="273050"/>
            <a:ext cx="7772400" cy="1143000"/>
          </a:xfrm>
        </p:spPr>
        <p:txBody>
          <a:bodyPr anchor="b" anchorCtr="0"/>
          <a:lstStyle>
            <a:lvl1pPr algn="l">
              <a:buNone/>
              <a:defRPr sz="4000" b="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564CF2E0-CCC4-4E1E-9902-C3C36AB3FDA4}" type="datetimeFigureOut">
              <a:rPr lang="en-US" smtClean="0"/>
              <a:pPr/>
              <a:t>9/29/2016</a:t>
            </a:fld>
            <a:endParaRPr lang="en-US"/>
          </a:p>
        </p:txBody>
      </p:sp>
      <p:sp>
        <p:nvSpPr>
          <p:cNvPr id="6" name="Segnaposto piè di pagina 5"/>
          <p:cNvSpPr>
            <a:spLocks noGrp="1"/>
          </p:cNvSpPr>
          <p:nvPr>
            <p:ph type="ftr" sz="quarter" idx="11"/>
          </p:nvPr>
        </p:nvSpPr>
        <p:spPr/>
        <p:txBody>
          <a:bodyPr/>
          <a:lstStyle/>
          <a:p>
            <a:endParaRPr kumimoji="0" lang="en-US"/>
          </a:p>
        </p:txBody>
      </p:sp>
      <p:sp>
        <p:nvSpPr>
          <p:cNvPr id="7" name="Segnaposto numero diapositiva 6"/>
          <p:cNvSpPr>
            <a:spLocks noGrp="1"/>
          </p:cNvSpPr>
          <p:nvPr>
            <p:ph type="sldNum" sz="quarter" idx="12"/>
          </p:nvPr>
        </p:nvSpPr>
        <p:spPr/>
        <p:txBody>
          <a:bodyPr/>
          <a:lstStyle/>
          <a:p>
            <a:fld id="{6F42FDE4-A7DD-41A7-A0A6-9B649FB43336}" type="slidenum">
              <a:rPr kumimoji="0" lang="en-US" smtClean="0"/>
              <a:pPr/>
              <a:t>‹N›</a:t>
            </a:fld>
            <a:endParaRPr kumimoji="0" lang="en-US"/>
          </a:p>
        </p:txBody>
      </p:sp>
      <p:sp>
        <p:nvSpPr>
          <p:cNvPr id="11" name="Segnaposto contenuto 10"/>
          <p:cNvSpPr>
            <a:spLocks noGrp="1"/>
          </p:cNvSpPr>
          <p:nvPr>
            <p:ph sz="quarter" idx="1"/>
          </p:nvPr>
        </p:nvSpPr>
        <p:spPr>
          <a:xfrm>
            <a:off x="2971800" y="1600200"/>
            <a:ext cx="5715000" cy="44958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564CF2E0-CCC4-4E1E-9902-C3C36AB3FDA4}" type="datetimeFigureOut">
              <a:rPr lang="en-US" smtClean="0"/>
              <a:pPr/>
              <a:t>9/29/2016</a:t>
            </a:fld>
            <a:endParaRPr lang="en-US"/>
          </a:p>
        </p:txBody>
      </p:sp>
      <p:sp>
        <p:nvSpPr>
          <p:cNvPr id="6" name="Segnaposto piè di pagina 5"/>
          <p:cNvSpPr>
            <a:spLocks noGrp="1"/>
          </p:cNvSpPr>
          <p:nvPr>
            <p:ph type="ftr" sz="quarter" idx="11"/>
          </p:nvPr>
        </p:nvSpPr>
        <p:spPr>
          <a:xfrm>
            <a:off x="914400" y="6172200"/>
            <a:ext cx="3886200" cy="457200"/>
          </a:xfrm>
        </p:spPr>
        <p:txBody>
          <a:bodyPr/>
          <a:lstStyle/>
          <a:p>
            <a:endParaRPr kumimoji="0" lang="en-US" dirty="0"/>
          </a:p>
        </p:txBody>
      </p:sp>
      <p:sp>
        <p:nvSpPr>
          <p:cNvPr id="7" name="Segnaposto numero diapositiva 6"/>
          <p:cNvSpPr>
            <a:spLocks noGrp="1"/>
          </p:cNvSpPr>
          <p:nvPr>
            <p:ph type="sldNum" sz="quarter" idx="12"/>
          </p:nvPr>
        </p:nvSpPr>
        <p:spPr>
          <a:xfrm>
            <a:off x="146304" y="6208776"/>
            <a:ext cx="457200" cy="457200"/>
          </a:xfrm>
        </p:spPr>
        <p:txBody>
          <a:bodyPr/>
          <a:lstStyle/>
          <a:p>
            <a:fld id="{6F42FDE4-A7DD-41A7-A0A6-9B649FB43336}" type="slidenum">
              <a:rPr kumimoji="0" lang="en-US" smtClean="0"/>
              <a:pPr/>
              <a:t>‹N›</a:t>
            </a:fld>
            <a:endParaRPr kumimoji="0" lang="en-US" dirty="0"/>
          </a:p>
        </p:txBody>
      </p:sp>
      <p:sp>
        <p:nvSpPr>
          <p:cNvPr id="11" name="Rettangolo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tangolo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Segnaposto immagin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it-IT" smtClean="0"/>
              <a:t>Fare clic sull'icona per inserire un'immagine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ttangolo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ttangolo arrotondato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Segnaposto titolo 21"/>
          <p:cNvSpPr>
            <a:spLocks noGrp="1"/>
          </p:cNvSpPr>
          <p:nvPr>
            <p:ph type="title"/>
          </p:nvPr>
        </p:nvSpPr>
        <p:spPr>
          <a:xfrm>
            <a:off x="914400" y="274638"/>
            <a:ext cx="7772400" cy="1143000"/>
          </a:xfrm>
          <a:prstGeom prst="rect">
            <a:avLst/>
          </a:prstGeom>
        </p:spPr>
        <p:txBody>
          <a:bodyPr bIns="91440" anchor="b" anchorCtr="0">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lgn="r" eaLnBrk="1" latinLnBrk="0" hangingPunct="1"/>
            <a:fld id="{564CF2E0-CCC4-4E1E-9902-C3C36AB3FDA4}" type="datetimeFigureOut">
              <a:rPr lang="en-US" smtClean="0"/>
              <a:pPr algn="r" eaLnBrk="1" latinLnBrk="0" hangingPunct="1"/>
              <a:t>9/29/2016</a:t>
            </a:fld>
            <a:endParaRPr lang="en-US" sz="1400" dirty="0">
              <a:solidFill>
                <a:schemeClr val="tx2"/>
              </a:solidFill>
            </a:endParaRPr>
          </a:p>
        </p:txBody>
      </p:sp>
      <p:sp>
        <p:nvSpPr>
          <p:cNvPr id="3" name="Segnaposto piè di pagina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kumimoji="0" lang="en-US" sz="1400" dirty="0">
              <a:solidFill>
                <a:schemeClr val="tx2"/>
              </a:solidFill>
            </a:endParaRPr>
          </a:p>
        </p:txBody>
      </p:sp>
      <p:sp>
        <p:nvSpPr>
          <p:cNvPr id="23" name="Segnaposto numero diapositiva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lgn="ctr" eaLnBrk="1" latinLnBrk="0" hangingPunct="1"/>
            <a:fld id="{6F42FDE4-A7DD-41A7-A0A6-9B649FB43336}" type="slidenum">
              <a:rPr kumimoji="0" lang="en-US" smtClean="0"/>
              <a:pPr algn="ctr" eaLnBrk="1" latinLnBrk="0" hangingPunct="1"/>
              <a:t>‹N›</a:t>
            </a:fld>
            <a:endParaRPr kumimoji="0" lang="en-US" sz="1400" dirty="0">
              <a:solidFill>
                <a:srgbClr val="FFFFFF"/>
              </a:solidFill>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ttotitolo 1"/>
          <p:cNvSpPr>
            <a:spLocks noGrp="1"/>
          </p:cNvSpPr>
          <p:nvPr>
            <p:ph type="subTitle" idx="1"/>
          </p:nvPr>
        </p:nvSpPr>
        <p:spPr>
          <a:xfrm>
            <a:off x="1259632" y="3429000"/>
            <a:ext cx="6400800" cy="2680320"/>
          </a:xfrm>
        </p:spPr>
        <p:txBody>
          <a:bodyPr>
            <a:noAutofit/>
          </a:bodyPr>
          <a:lstStyle/>
          <a:p>
            <a:r>
              <a:rPr lang="it-IT" sz="4000" dirty="0" smtClean="0">
                <a:solidFill>
                  <a:srgbClr val="000066"/>
                </a:solidFill>
              </a:rPr>
              <a:t>Avv</a:t>
            </a:r>
            <a:r>
              <a:rPr lang="it-IT" sz="4000" dirty="0">
                <a:solidFill>
                  <a:srgbClr val="000066"/>
                </a:solidFill>
              </a:rPr>
              <a:t>. </a:t>
            </a:r>
            <a:r>
              <a:rPr lang="it-IT" sz="4000" dirty="0" smtClean="0">
                <a:solidFill>
                  <a:srgbClr val="000066"/>
                </a:solidFill>
              </a:rPr>
              <a:t>Pierluigi Vinci </a:t>
            </a:r>
          </a:p>
          <a:p>
            <a:r>
              <a:rPr lang="it-IT" sz="2800" dirty="0" smtClean="0">
                <a:solidFill>
                  <a:srgbClr val="000066"/>
                </a:solidFill>
              </a:rPr>
              <a:t>civilista e cassazionista </a:t>
            </a:r>
          </a:p>
          <a:p>
            <a:r>
              <a:rPr lang="it-IT" sz="2800" dirty="0" smtClean="0">
                <a:solidFill>
                  <a:srgbClr val="000066"/>
                </a:solidFill>
              </a:rPr>
              <a:t>del Foro di Vicenza</a:t>
            </a:r>
          </a:p>
          <a:p>
            <a:endParaRPr lang="it-IT" sz="2800" dirty="0">
              <a:solidFill>
                <a:srgbClr val="000066"/>
              </a:solidFill>
            </a:endParaRPr>
          </a:p>
          <a:p>
            <a:r>
              <a:rPr lang="it-IT" sz="2000" dirty="0">
                <a:solidFill>
                  <a:srgbClr val="000066"/>
                </a:solidFill>
              </a:rPr>
              <a:t>Vicenza 29 Settembre 2016</a:t>
            </a:r>
            <a:endParaRPr lang="it-IT" sz="2000" dirty="0" smtClean="0">
              <a:solidFill>
                <a:srgbClr val="000066"/>
              </a:solidFill>
            </a:endParaRPr>
          </a:p>
          <a:p>
            <a:endParaRPr lang="it-IT" sz="2800" dirty="0" smtClean="0">
              <a:solidFill>
                <a:srgbClr val="000066"/>
              </a:solidFill>
            </a:endParaRPr>
          </a:p>
          <a:p>
            <a:endParaRPr lang="it-IT" sz="4800" dirty="0">
              <a:solidFill>
                <a:srgbClr val="000066"/>
              </a:solidFill>
            </a:endParaRPr>
          </a:p>
        </p:txBody>
      </p:sp>
      <p:sp>
        <p:nvSpPr>
          <p:cNvPr id="3" name="Titolo 2"/>
          <p:cNvSpPr>
            <a:spLocks noGrp="1"/>
          </p:cNvSpPr>
          <p:nvPr>
            <p:ph type="ctrTitle"/>
          </p:nvPr>
        </p:nvSpPr>
        <p:spPr/>
        <p:txBody>
          <a:bodyPr>
            <a:normAutofit fontScale="90000"/>
          </a:bodyPr>
          <a:lstStyle/>
          <a:p>
            <a:r>
              <a:rPr lang="it-IT" dirty="0" smtClean="0"/>
              <a:t>  </a:t>
            </a:r>
            <a:r>
              <a:rPr lang="it-IT" sz="3100" b="1" dirty="0"/>
              <a:t>GIORNATA DI APPROFONDIMENTO</a:t>
            </a:r>
            <a:br>
              <a:rPr lang="it-IT" sz="3100" b="1" dirty="0"/>
            </a:br>
            <a:r>
              <a:rPr lang="it-IT" sz="3100" dirty="0"/>
              <a:t>Per i Periti Assicurativi – Area Nord Italia</a:t>
            </a:r>
            <a:br>
              <a:rPr lang="it-IT" sz="3100" dirty="0"/>
            </a:br>
            <a:r>
              <a:rPr lang="it-IT" sz="3100" dirty="0"/>
              <a:t>Riservata ai soci ANPRE</a:t>
            </a:r>
          </a:p>
        </p:txBody>
      </p:sp>
    </p:spTree>
    <p:extLst>
      <p:ext uri="{BB962C8B-B14F-4D97-AF65-F5344CB8AC3E}">
        <p14:creationId xmlns:p14="http://schemas.microsoft.com/office/powerpoint/2010/main" xmlns="" val="16255277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p:txBody>
          <a:bodyPr>
            <a:normAutofit lnSpcReduction="10000"/>
          </a:bodyPr>
          <a:lstStyle/>
          <a:p>
            <a:pPr marL="0" lvl="0" indent="0" algn="just">
              <a:buClr>
                <a:srgbClr val="D34817"/>
              </a:buClr>
              <a:buNone/>
            </a:pPr>
            <a:endParaRPr lang="it-IT" sz="2800" dirty="0" smtClean="0">
              <a:solidFill>
                <a:srgbClr val="000066"/>
              </a:solidFill>
            </a:endParaRPr>
          </a:p>
          <a:p>
            <a:pPr marL="0" indent="0" algn="just">
              <a:buClr>
                <a:srgbClr val="D34817"/>
              </a:buClr>
              <a:buNone/>
            </a:pPr>
            <a:r>
              <a:rPr lang="it-IT" sz="2800" dirty="0">
                <a:solidFill>
                  <a:srgbClr val="000066"/>
                </a:solidFill>
              </a:rPr>
              <a:t>Sul custode della cosa, quindi per liberarsi dalla presunzione di responsabilità posta a suo carico, incombe l’</a:t>
            </a:r>
            <a:r>
              <a:rPr lang="it-IT" sz="2800" dirty="0" err="1">
                <a:solidFill>
                  <a:srgbClr val="000066"/>
                </a:solidFill>
              </a:rPr>
              <a:t>onus</a:t>
            </a:r>
            <a:r>
              <a:rPr lang="it-IT" sz="2800" dirty="0">
                <a:solidFill>
                  <a:srgbClr val="000066"/>
                </a:solidFill>
              </a:rPr>
              <a:t> probandi riguardo l’esistenza del </a:t>
            </a:r>
            <a:r>
              <a:rPr lang="it-IT" sz="2800" dirty="0" smtClean="0">
                <a:solidFill>
                  <a:srgbClr val="000066"/>
                </a:solidFill>
              </a:rPr>
              <a:t>CASO FORTUITO </a:t>
            </a:r>
            <a:r>
              <a:rPr lang="it-IT" sz="2800" b="1" dirty="0" smtClean="0">
                <a:solidFill>
                  <a:srgbClr val="000066"/>
                </a:solidFill>
              </a:rPr>
              <a:t>= </a:t>
            </a:r>
            <a:r>
              <a:rPr lang="it-IT" sz="2800" b="1" u="sng" dirty="0" smtClean="0">
                <a:solidFill>
                  <a:srgbClr val="000066"/>
                </a:solidFill>
              </a:rPr>
              <a:t>fattore </a:t>
            </a:r>
            <a:r>
              <a:rPr lang="it-IT" sz="2800" b="1" u="sng" dirty="0">
                <a:solidFill>
                  <a:srgbClr val="000066"/>
                </a:solidFill>
              </a:rPr>
              <a:t>estraneo alla sua sfera soggettiva, dal carattere imprevedibile ed eccezionale, </a:t>
            </a:r>
            <a:r>
              <a:rPr lang="it-IT" sz="2800" b="1" u="sng" dirty="0" smtClean="0">
                <a:solidFill>
                  <a:srgbClr val="000066"/>
                </a:solidFill>
              </a:rPr>
              <a:t>idoneo </a:t>
            </a:r>
            <a:r>
              <a:rPr lang="it-IT" sz="2800" b="1" u="sng" dirty="0">
                <a:solidFill>
                  <a:srgbClr val="000066"/>
                </a:solidFill>
              </a:rPr>
              <a:t>ad interrompere il nesso causale tra la cosa custodita e l’evento dannoso che si è </a:t>
            </a:r>
            <a:r>
              <a:rPr lang="it-IT" sz="2800" b="1" u="sng" dirty="0" smtClean="0">
                <a:solidFill>
                  <a:srgbClr val="000066"/>
                </a:solidFill>
              </a:rPr>
              <a:t>verificato</a:t>
            </a:r>
            <a:r>
              <a:rPr lang="it-IT" sz="2800" b="1" dirty="0" smtClean="0">
                <a:solidFill>
                  <a:srgbClr val="000066"/>
                </a:solidFill>
              </a:rPr>
              <a:t> </a:t>
            </a:r>
            <a:r>
              <a:rPr lang="it-IT" sz="2800" dirty="0" smtClean="0">
                <a:solidFill>
                  <a:srgbClr val="000066"/>
                </a:solidFill>
              </a:rPr>
              <a:t>(può </a:t>
            </a:r>
            <a:r>
              <a:rPr lang="it-IT" sz="2800" dirty="0">
                <a:solidFill>
                  <a:srgbClr val="000066"/>
                </a:solidFill>
              </a:rPr>
              <a:t>concretizzarsi anche nel comportamento colposo del </a:t>
            </a:r>
            <a:r>
              <a:rPr lang="it-IT" sz="2800" dirty="0" smtClean="0">
                <a:solidFill>
                  <a:srgbClr val="000066"/>
                </a:solidFill>
              </a:rPr>
              <a:t>danneggiato).</a:t>
            </a:r>
            <a:endParaRPr lang="it-IT" sz="2800" b="1" u="sng" dirty="0" smtClean="0">
              <a:solidFill>
                <a:srgbClr val="000066"/>
              </a:solidFill>
            </a:endParaRPr>
          </a:p>
        </p:txBody>
      </p:sp>
      <p:sp>
        <p:nvSpPr>
          <p:cNvPr id="4" name="Titolo 1"/>
          <p:cNvSpPr txBox="1">
            <a:spLocks/>
          </p:cNvSpPr>
          <p:nvPr/>
        </p:nvSpPr>
        <p:spPr>
          <a:xfrm>
            <a:off x="914400" y="274638"/>
            <a:ext cx="7772400" cy="1143000"/>
          </a:xfrm>
          <a:prstGeom prst="rect">
            <a:avLst/>
          </a:prstGeom>
          <a:ln>
            <a:solidFill>
              <a:schemeClr val="accent1"/>
            </a:solidFill>
          </a:ln>
        </p:spPr>
        <p:txBody>
          <a:bodyPr bIns="91440" anchor="ctr"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it-IT" b="1" dirty="0" smtClean="0">
                <a:solidFill>
                  <a:schemeClr val="accent1"/>
                </a:solidFill>
              </a:rPr>
              <a:t>Onere probatorio del custode</a:t>
            </a:r>
            <a:endParaRPr lang="it-IT" b="1" dirty="0">
              <a:solidFill>
                <a:schemeClr val="accent1"/>
              </a:solidFill>
            </a:endParaRPr>
          </a:p>
        </p:txBody>
      </p:sp>
    </p:spTree>
    <p:extLst>
      <p:ext uri="{BB962C8B-B14F-4D97-AF65-F5344CB8AC3E}">
        <p14:creationId xmlns:p14="http://schemas.microsoft.com/office/powerpoint/2010/main" xmlns="" val="14259499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p:txBody>
          <a:bodyPr>
            <a:normAutofit lnSpcReduction="10000"/>
          </a:bodyPr>
          <a:lstStyle/>
          <a:p>
            <a:pPr marL="0" indent="0" algn="just">
              <a:buClr>
                <a:srgbClr val="D34817"/>
              </a:buClr>
              <a:buNone/>
            </a:pPr>
            <a:endParaRPr lang="it-IT" sz="2800" i="1" dirty="0" smtClean="0">
              <a:solidFill>
                <a:srgbClr val="000066"/>
              </a:solidFill>
            </a:endParaRPr>
          </a:p>
          <a:p>
            <a:pPr marL="0" indent="0" algn="just">
              <a:buClr>
                <a:srgbClr val="D34817"/>
              </a:buClr>
              <a:buNone/>
            </a:pPr>
            <a:r>
              <a:rPr lang="it-IT" sz="2800" b="1" i="1" dirty="0" smtClean="0">
                <a:solidFill>
                  <a:srgbClr val="000066"/>
                </a:solidFill>
              </a:rPr>
              <a:t>ART. 2043 c.c. RISARCIMENTO PER FATTO ILLECITO: </a:t>
            </a:r>
            <a:r>
              <a:rPr lang="it-IT" sz="2800" i="1" dirty="0" smtClean="0">
                <a:solidFill>
                  <a:srgbClr val="000066"/>
                </a:solidFill>
              </a:rPr>
              <a:t>Qualunque </a:t>
            </a:r>
            <a:r>
              <a:rPr lang="it-IT" sz="2800" i="1" dirty="0">
                <a:solidFill>
                  <a:srgbClr val="000066"/>
                </a:solidFill>
              </a:rPr>
              <a:t>fatto doloso o colposo, che cagiona  ad altri un danno ingiusto, obbliga colui che ha commesso il fatto a risarcire il danno</a:t>
            </a:r>
            <a:r>
              <a:rPr lang="it-IT" sz="1600" i="1" dirty="0">
                <a:solidFill>
                  <a:srgbClr val="000066"/>
                </a:solidFill>
              </a:rPr>
              <a:t>.</a:t>
            </a:r>
          </a:p>
          <a:p>
            <a:pPr marL="0" indent="0" algn="just">
              <a:buClr>
                <a:srgbClr val="D34817"/>
              </a:buClr>
              <a:buNone/>
            </a:pPr>
            <a:endParaRPr lang="it-IT" sz="2800" dirty="0" smtClean="0">
              <a:solidFill>
                <a:srgbClr val="000066"/>
              </a:solidFill>
            </a:endParaRPr>
          </a:p>
          <a:p>
            <a:pPr marL="0" indent="0" algn="just">
              <a:buClr>
                <a:srgbClr val="D34817"/>
              </a:buClr>
              <a:buNone/>
            </a:pPr>
            <a:r>
              <a:rPr lang="it-IT" sz="2800" dirty="0" smtClean="0">
                <a:solidFill>
                  <a:srgbClr val="000066"/>
                </a:solidFill>
              </a:rPr>
              <a:t>	Responsabilità </a:t>
            </a:r>
            <a:r>
              <a:rPr lang="it-IT" sz="2800" dirty="0">
                <a:solidFill>
                  <a:srgbClr val="000066"/>
                </a:solidFill>
              </a:rPr>
              <a:t>aquiliana </a:t>
            </a:r>
            <a:r>
              <a:rPr lang="it-IT" sz="2800" dirty="0" smtClean="0">
                <a:solidFill>
                  <a:srgbClr val="000066"/>
                </a:solidFill>
              </a:rPr>
              <a:t>basata sulla violazione del </a:t>
            </a:r>
            <a:r>
              <a:rPr lang="it-IT" sz="2800" dirty="0">
                <a:solidFill>
                  <a:srgbClr val="000066"/>
                </a:solidFill>
              </a:rPr>
              <a:t>principio </a:t>
            </a:r>
            <a:r>
              <a:rPr lang="it-IT" sz="2800" dirty="0" smtClean="0">
                <a:solidFill>
                  <a:srgbClr val="000066"/>
                </a:solidFill>
              </a:rPr>
              <a:t>generale di </a:t>
            </a:r>
            <a:r>
              <a:rPr lang="it-IT" sz="2800" dirty="0">
                <a:solidFill>
                  <a:srgbClr val="000066"/>
                </a:solidFill>
              </a:rPr>
              <a:t>convivenza del </a:t>
            </a:r>
            <a:r>
              <a:rPr lang="it-IT" sz="2800" i="1" dirty="0" err="1">
                <a:solidFill>
                  <a:srgbClr val="000066"/>
                </a:solidFill>
              </a:rPr>
              <a:t>neminem</a:t>
            </a:r>
            <a:r>
              <a:rPr lang="it-IT" sz="2800" i="1" dirty="0">
                <a:solidFill>
                  <a:srgbClr val="000066"/>
                </a:solidFill>
              </a:rPr>
              <a:t> </a:t>
            </a:r>
            <a:r>
              <a:rPr lang="it-IT" sz="2800" i="1" dirty="0" err="1" smtClean="0">
                <a:solidFill>
                  <a:srgbClr val="000066"/>
                </a:solidFill>
              </a:rPr>
              <a:t>laedere</a:t>
            </a:r>
            <a:r>
              <a:rPr lang="it-IT" sz="2800" i="1" dirty="0" smtClean="0">
                <a:solidFill>
                  <a:srgbClr val="000066"/>
                </a:solidFill>
              </a:rPr>
              <a:t> </a:t>
            </a:r>
          </a:p>
          <a:p>
            <a:pPr marL="0" indent="0" algn="just">
              <a:buClr>
                <a:srgbClr val="D34817"/>
              </a:buClr>
              <a:buNone/>
            </a:pPr>
            <a:endParaRPr lang="it-IT" sz="2800" i="1" dirty="0" smtClean="0">
              <a:solidFill>
                <a:srgbClr val="000066"/>
              </a:solidFill>
            </a:endParaRPr>
          </a:p>
        </p:txBody>
      </p:sp>
      <p:sp>
        <p:nvSpPr>
          <p:cNvPr id="4" name="Titolo 1"/>
          <p:cNvSpPr txBox="1">
            <a:spLocks/>
          </p:cNvSpPr>
          <p:nvPr/>
        </p:nvSpPr>
        <p:spPr>
          <a:xfrm>
            <a:off x="914400" y="274638"/>
            <a:ext cx="7772400" cy="1143000"/>
          </a:xfrm>
          <a:prstGeom prst="rect">
            <a:avLst/>
          </a:prstGeom>
          <a:ln>
            <a:solidFill>
              <a:schemeClr val="accent1"/>
            </a:solidFill>
          </a:ln>
        </p:spPr>
        <p:txBody>
          <a:bodyPr bIns="91440" anchor="ctr"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it-IT" b="1" dirty="0">
                <a:solidFill>
                  <a:schemeClr val="accent1"/>
                </a:solidFill>
              </a:rPr>
              <a:t>Responsabilità </a:t>
            </a:r>
            <a:r>
              <a:rPr lang="it-IT" b="1" i="1" dirty="0">
                <a:solidFill>
                  <a:schemeClr val="accent1"/>
                </a:solidFill>
              </a:rPr>
              <a:t>ex</a:t>
            </a:r>
            <a:r>
              <a:rPr lang="it-IT" b="1" dirty="0">
                <a:solidFill>
                  <a:schemeClr val="accent1"/>
                </a:solidFill>
              </a:rPr>
              <a:t> art </a:t>
            </a:r>
            <a:r>
              <a:rPr lang="it-IT" b="1" dirty="0" smtClean="0">
                <a:solidFill>
                  <a:schemeClr val="accent1"/>
                </a:solidFill>
              </a:rPr>
              <a:t>2043 c.c.</a:t>
            </a:r>
            <a:endParaRPr lang="it-IT" b="1" dirty="0"/>
          </a:p>
        </p:txBody>
      </p:sp>
      <p:sp>
        <p:nvSpPr>
          <p:cNvPr id="2" name="Freccia a destra 1"/>
          <p:cNvSpPr/>
          <p:nvPr/>
        </p:nvSpPr>
        <p:spPr>
          <a:xfrm>
            <a:off x="914400" y="430510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xmlns="" val="35973786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p:txBody>
          <a:bodyPr>
            <a:normAutofit/>
          </a:bodyPr>
          <a:lstStyle/>
          <a:p>
            <a:pPr marL="0" lvl="0" indent="0" algn="just">
              <a:buClr>
                <a:srgbClr val="D34817"/>
              </a:buClr>
              <a:buNone/>
            </a:pPr>
            <a:endParaRPr lang="it-IT" sz="2800" dirty="0" smtClean="0">
              <a:solidFill>
                <a:srgbClr val="000066"/>
              </a:solidFill>
            </a:endParaRPr>
          </a:p>
          <a:p>
            <a:pPr marL="0" indent="0" algn="just">
              <a:buClr>
                <a:srgbClr val="D34817"/>
              </a:buClr>
              <a:buNone/>
            </a:pPr>
            <a:r>
              <a:rPr lang="it-IT" sz="2800" dirty="0" smtClean="0">
                <a:solidFill>
                  <a:srgbClr val="000066"/>
                </a:solidFill>
              </a:rPr>
              <a:t>La responsabilità ex art 2043 c.c. esige </a:t>
            </a:r>
            <a:r>
              <a:rPr lang="it-IT" sz="2800" b="1" u="sng" dirty="0" smtClean="0">
                <a:solidFill>
                  <a:srgbClr val="000066"/>
                </a:solidFill>
              </a:rPr>
              <a:t>l’accertamento della condotta colposa </a:t>
            </a:r>
            <a:r>
              <a:rPr lang="it-IT" sz="2800" dirty="0" smtClean="0">
                <a:solidFill>
                  <a:srgbClr val="000066"/>
                </a:solidFill>
              </a:rPr>
              <a:t>del custode.</a:t>
            </a:r>
          </a:p>
          <a:p>
            <a:pPr marL="0" indent="0" algn="just">
              <a:buClr>
                <a:srgbClr val="D34817"/>
              </a:buClr>
              <a:buNone/>
            </a:pPr>
            <a:r>
              <a:rPr lang="it-IT" sz="2800" dirty="0" smtClean="0">
                <a:solidFill>
                  <a:srgbClr val="000066"/>
                </a:solidFill>
              </a:rPr>
              <a:t>            Oltre alla qualità di custode, al verificarsi dell’evento, al nesso causale tra cosa ed evento  e al danno subito il </a:t>
            </a:r>
            <a:r>
              <a:rPr lang="it-IT" sz="2800" dirty="0">
                <a:solidFill>
                  <a:srgbClr val="000066"/>
                </a:solidFill>
              </a:rPr>
              <a:t>danneggiato deve dare </a:t>
            </a:r>
            <a:r>
              <a:rPr lang="it-IT" sz="2800" dirty="0" smtClean="0">
                <a:solidFill>
                  <a:srgbClr val="000066"/>
                </a:solidFill>
              </a:rPr>
              <a:t>prova della </a:t>
            </a:r>
            <a:r>
              <a:rPr lang="it-IT" sz="2800" b="1" u="sng" dirty="0">
                <a:solidFill>
                  <a:srgbClr val="000066"/>
                </a:solidFill>
              </a:rPr>
              <a:t>condotta - commissiva od omissiva</a:t>
            </a:r>
            <a:r>
              <a:rPr lang="it-IT" sz="2800" b="1" dirty="0">
                <a:solidFill>
                  <a:srgbClr val="000066"/>
                </a:solidFill>
              </a:rPr>
              <a:t> - </a:t>
            </a:r>
            <a:r>
              <a:rPr lang="it-IT" sz="2800" dirty="0">
                <a:solidFill>
                  <a:srgbClr val="000066"/>
                </a:solidFill>
              </a:rPr>
              <a:t>del custode </a:t>
            </a:r>
            <a:r>
              <a:rPr lang="it-IT" sz="2800" dirty="0" smtClean="0">
                <a:solidFill>
                  <a:srgbClr val="000066"/>
                </a:solidFill>
              </a:rPr>
              <a:t>dalla </a:t>
            </a:r>
            <a:r>
              <a:rPr lang="it-IT" sz="2800" dirty="0">
                <a:solidFill>
                  <a:srgbClr val="000066"/>
                </a:solidFill>
              </a:rPr>
              <a:t>quale è derivato un pregiudizio a </a:t>
            </a:r>
            <a:r>
              <a:rPr lang="it-IT" sz="2800" dirty="0" smtClean="0">
                <a:solidFill>
                  <a:srgbClr val="000066"/>
                </a:solidFill>
              </a:rPr>
              <a:t>terzi</a:t>
            </a:r>
            <a:r>
              <a:rPr lang="it-IT" sz="2800" dirty="0">
                <a:solidFill>
                  <a:srgbClr val="000066"/>
                </a:solidFill>
              </a:rPr>
              <a:t>.</a:t>
            </a:r>
            <a:endParaRPr lang="it-IT" sz="2800" dirty="0" smtClean="0">
              <a:solidFill>
                <a:srgbClr val="000066"/>
              </a:solidFill>
            </a:endParaRPr>
          </a:p>
        </p:txBody>
      </p:sp>
      <p:sp>
        <p:nvSpPr>
          <p:cNvPr id="4" name="Titolo 1"/>
          <p:cNvSpPr txBox="1">
            <a:spLocks/>
          </p:cNvSpPr>
          <p:nvPr/>
        </p:nvSpPr>
        <p:spPr>
          <a:xfrm>
            <a:off x="914400" y="274638"/>
            <a:ext cx="7772400" cy="1143000"/>
          </a:xfrm>
          <a:prstGeom prst="rect">
            <a:avLst/>
          </a:prstGeom>
          <a:ln>
            <a:solidFill>
              <a:schemeClr val="accent1"/>
            </a:solidFill>
          </a:ln>
        </p:spPr>
        <p:txBody>
          <a:bodyPr bIns="91440" anchor="ctr"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it-IT" b="1" dirty="0" smtClean="0">
                <a:solidFill>
                  <a:schemeClr val="accent1"/>
                </a:solidFill>
              </a:rPr>
              <a:t>Onere probatorio danneggiato</a:t>
            </a:r>
          </a:p>
        </p:txBody>
      </p:sp>
      <p:sp>
        <p:nvSpPr>
          <p:cNvPr id="5" name="Freccia a destra 4"/>
          <p:cNvSpPr/>
          <p:nvPr/>
        </p:nvSpPr>
        <p:spPr>
          <a:xfrm>
            <a:off x="1043608" y="33307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xmlns="" val="39733637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p:txBody>
          <a:bodyPr>
            <a:normAutofit lnSpcReduction="10000"/>
          </a:bodyPr>
          <a:lstStyle/>
          <a:p>
            <a:pPr marL="0" indent="0" algn="just">
              <a:buClr>
                <a:srgbClr val="D34817"/>
              </a:buClr>
              <a:buNone/>
            </a:pPr>
            <a:endParaRPr lang="it-IT" sz="2800" dirty="0" smtClean="0">
              <a:solidFill>
                <a:srgbClr val="000066"/>
              </a:solidFill>
            </a:endParaRPr>
          </a:p>
          <a:p>
            <a:pPr marL="0" indent="0" algn="just">
              <a:buClr>
                <a:srgbClr val="D34817"/>
              </a:buClr>
              <a:buNone/>
            </a:pPr>
            <a:r>
              <a:rPr lang="it-IT" sz="2800" dirty="0" smtClean="0">
                <a:solidFill>
                  <a:srgbClr val="000066"/>
                </a:solidFill>
              </a:rPr>
              <a:t>La </a:t>
            </a:r>
            <a:r>
              <a:rPr lang="it-IT" sz="2800" dirty="0">
                <a:solidFill>
                  <a:srgbClr val="000066"/>
                </a:solidFill>
              </a:rPr>
              <a:t>giurisprudenza ha elaborato la figura dell'</a:t>
            </a:r>
            <a:r>
              <a:rPr lang="it-IT" sz="2800" b="1" u="sng" dirty="0">
                <a:solidFill>
                  <a:srgbClr val="000066"/>
                </a:solidFill>
              </a:rPr>
              <a:t>insidia o trabocchetto</a:t>
            </a:r>
            <a:r>
              <a:rPr lang="it-IT" sz="2800" b="1" dirty="0">
                <a:solidFill>
                  <a:srgbClr val="000066"/>
                </a:solidFill>
              </a:rPr>
              <a:t> </a:t>
            </a:r>
            <a:r>
              <a:rPr lang="it-IT" sz="2800" dirty="0">
                <a:solidFill>
                  <a:srgbClr val="000066"/>
                </a:solidFill>
              </a:rPr>
              <a:t>come, quale elemento sintomatico dell'attività colposa dell'ente, elemento essenziale della responsabilità ex art. 2043. </a:t>
            </a:r>
            <a:endParaRPr lang="it-IT" sz="2800" dirty="0" smtClean="0">
              <a:solidFill>
                <a:srgbClr val="000066"/>
              </a:solidFill>
            </a:endParaRPr>
          </a:p>
          <a:p>
            <a:pPr marL="0" indent="0" algn="just">
              <a:buClr>
                <a:srgbClr val="D34817"/>
              </a:buClr>
              <a:buNone/>
            </a:pPr>
            <a:r>
              <a:rPr lang="it-IT" sz="2800" dirty="0">
                <a:solidFill>
                  <a:srgbClr val="000066"/>
                </a:solidFill>
              </a:rPr>
              <a:t>Il concetto di insidia stradale e di trabocchetto si caratterizza come una situazione di </a:t>
            </a:r>
            <a:r>
              <a:rPr lang="it-IT" sz="2800" b="1" dirty="0">
                <a:solidFill>
                  <a:srgbClr val="000066"/>
                </a:solidFill>
              </a:rPr>
              <a:t>pericolo occulto,</a:t>
            </a:r>
            <a:r>
              <a:rPr lang="it-IT" sz="2800" dirty="0">
                <a:solidFill>
                  <a:srgbClr val="000066"/>
                </a:solidFill>
              </a:rPr>
              <a:t> connotato dalla non visibilità (elemento oggettivo) e dalla non prevedibilità (elemento soggettivo</a:t>
            </a:r>
            <a:r>
              <a:rPr lang="it-IT" sz="2800" dirty="0" smtClean="0">
                <a:solidFill>
                  <a:srgbClr val="000066"/>
                </a:solidFill>
              </a:rPr>
              <a:t>).</a:t>
            </a:r>
            <a:endParaRPr lang="it-IT" sz="2800" dirty="0">
              <a:solidFill>
                <a:srgbClr val="000066"/>
              </a:solidFill>
            </a:endParaRPr>
          </a:p>
          <a:p>
            <a:pPr marL="0" indent="0" algn="just">
              <a:buClr>
                <a:srgbClr val="D34817"/>
              </a:buClr>
              <a:buNone/>
            </a:pPr>
            <a:endParaRPr lang="it-IT" sz="2800" dirty="0">
              <a:solidFill>
                <a:srgbClr val="000066"/>
              </a:solidFill>
            </a:endParaRPr>
          </a:p>
        </p:txBody>
      </p:sp>
      <p:sp>
        <p:nvSpPr>
          <p:cNvPr id="4" name="Titolo 1"/>
          <p:cNvSpPr txBox="1">
            <a:spLocks/>
          </p:cNvSpPr>
          <p:nvPr/>
        </p:nvSpPr>
        <p:spPr>
          <a:xfrm>
            <a:off x="914400" y="274638"/>
            <a:ext cx="7772400" cy="1143000"/>
          </a:xfrm>
          <a:prstGeom prst="rect">
            <a:avLst/>
          </a:prstGeom>
          <a:ln>
            <a:solidFill>
              <a:schemeClr val="accent1"/>
            </a:solidFill>
          </a:ln>
        </p:spPr>
        <p:txBody>
          <a:bodyPr bIns="91440" anchor="ctr"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it-IT" b="1" dirty="0" smtClean="0">
                <a:solidFill>
                  <a:schemeClr val="accent1"/>
                </a:solidFill>
              </a:rPr>
              <a:t>INSIDIA E TRABOCCHETTO</a:t>
            </a:r>
            <a:endParaRPr lang="it-IT" b="1" dirty="0">
              <a:solidFill>
                <a:schemeClr val="accent1"/>
              </a:solidFill>
            </a:endParaRPr>
          </a:p>
        </p:txBody>
      </p:sp>
    </p:spTree>
    <p:extLst>
      <p:ext uri="{BB962C8B-B14F-4D97-AF65-F5344CB8AC3E}">
        <p14:creationId xmlns:p14="http://schemas.microsoft.com/office/powerpoint/2010/main" xmlns="" val="8965454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p:txBody>
          <a:bodyPr>
            <a:normAutofit/>
          </a:bodyPr>
          <a:lstStyle/>
          <a:p>
            <a:pPr marL="0" indent="0" algn="just">
              <a:buClr>
                <a:srgbClr val="D34817"/>
              </a:buClr>
              <a:buNone/>
            </a:pPr>
            <a:endParaRPr lang="it-IT" sz="2800" dirty="0" smtClean="0">
              <a:solidFill>
                <a:srgbClr val="000066"/>
              </a:solidFill>
            </a:endParaRPr>
          </a:p>
          <a:p>
            <a:pPr algn="just">
              <a:buClr>
                <a:srgbClr val="D34817"/>
              </a:buClr>
            </a:pPr>
            <a:r>
              <a:rPr lang="it-IT" sz="3200" dirty="0" smtClean="0">
                <a:solidFill>
                  <a:srgbClr val="000066"/>
                </a:solidFill>
              </a:rPr>
              <a:t>elemento soggettivo: </a:t>
            </a:r>
            <a:r>
              <a:rPr lang="it-IT" sz="3200" b="1" u="sng" dirty="0">
                <a:solidFill>
                  <a:srgbClr val="000066"/>
                </a:solidFill>
              </a:rPr>
              <a:t>non </a:t>
            </a:r>
            <a:r>
              <a:rPr lang="it-IT" sz="3200" b="1" u="sng" dirty="0" smtClean="0">
                <a:solidFill>
                  <a:srgbClr val="000066"/>
                </a:solidFill>
              </a:rPr>
              <a:t>prevedibilità</a:t>
            </a:r>
          </a:p>
          <a:p>
            <a:pPr marL="0" indent="0" algn="just">
              <a:buClr>
                <a:srgbClr val="D34817"/>
              </a:buClr>
              <a:buNone/>
            </a:pPr>
            <a:r>
              <a:rPr lang="it-IT" sz="3200" b="1" u="sng" dirty="0" smtClean="0">
                <a:solidFill>
                  <a:srgbClr val="000066"/>
                </a:solidFill>
              </a:rPr>
              <a:t> </a:t>
            </a:r>
          </a:p>
          <a:p>
            <a:pPr algn="just">
              <a:buClr>
                <a:srgbClr val="D34817"/>
              </a:buClr>
            </a:pPr>
            <a:r>
              <a:rPr lang="it-IT" sz="3200" dirty="0" smtClean="0">
                <a:solidFill>
                  <a:srgbClr val="000066"/>
                </a:solidFill>
              </a:rPr>
              <a:t>elemento oggettivo: </a:t>
            </a:r>
            <a:r>
              <a:rPr lang="it-IT" sz="3200" b="1" u="sng" dirty="0" smtClean="0">
                <a:solidFill>
                  <a:srgbClr val="000066"/>
                </a:solidFill>
              </a:rPr>
              <a:t>non visibilità</a:t>
            </a:r>
            <a:r>
              <a:rPr lang="it-IT" sz="3200" dirty="0">
                <a:solidFill>
                  <a:srgbClr val="000066"/>
                </a:solidFill>
              </a:rPr>
              <a:t> </a:t>
            </a:r>
            <a:r>
              <a:rPr lang="it-IT" sz="3200" dirty="0" smtClean="0">
                <a:solidFill>
                  <a:srgbClr val="000066"/>
                </a:solidFill>
              </a:rPr>
              <a:t>= impossibilità </a:t>
            </a:r>
            <a:r>
              <a:rPr lang="it-IT" sz="3200" dirty="0">
                <a:solidFill>
                  <a:srgbClr val="000066"/>
                </a:solidFill>
              </a:rPr>
              <a:t>di avvistare per tempo il pericolo onde poterlo evitare</a:t>
            </a:r>
          </a:p>
        </p:txBody>
      </p:sp>
      <p:sp>
        <p:nvSpPr>
          <p:cNvPr id="4" name="Titolo 1"/>
          <p:cNvSpPr txBox="1">
            <a:spLocks/>
          </p:cNvSpPr>
          <p:nvPr/>
        </p:nvSpPr>
        <p:spPr>
          <a:xfrm>
            <a:off x="914400" y="274638"/>
            <a:ext cx="7772400" cy="1143000"/>
          </a:xfrm>
          <a:prstGeom prst="rect">
            <a:avLst/>
          </a:prstGeom>
          <a:ln>
            <a:solidFill>
              <a:schemeClr val="accent1"/>
            </a:solidFill>
          </a:ln>
        </p:spPr>
        <p:txBody>
          <a:bodyPr bIns="91440" anchor="ctr" anchorCtr="0">
            <a:normAutofit fontScale="92500" lnSpcReduction="20000"/>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it-IT" b="1" dirty="0" smtClean="0">
                <a:solidFill>
                  <a:schemeClr val="accent1"/>
                </a:solidFill>
              </a:rPr>
              <a:t>ELEMENTI CARATTERIZZANTI L’INSIDIA E TRABOCCHETTO</a:t>
            </a:r>
            <a:endParaRPr lang="it-IT" b="1" dirty="0">
              <a:solidFill>
                <a:schemeClr val="accent1"/>
              </a:solidFill>
            </a:endParaRPr>
          </a:p>
        </p:txBody>
      </p:sp>
    </p:spTree>
    <p:extLst>
      <p:ext uri="{BB962C8B-B14F-4D97-AF65-F5344CB8AC3E}">
        <p14:creationId xmlns:p14="http://schemas.microsoft.com/office/powerpoint/2010/main" xmlns="" val="26222376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p:txBody>
          <a:bodyPr>
            <a:normAutofit fontScale="92500" lnSpcReduction="10000"/>
          </a:bodyPr>
          <a:lstStyle/>
          <a:p>
            <a:pPr algn="just">
              <a:buClr>
                <a:srgbClr val="D34817"/>
              </a:buClr>
            </a:pPr>
            <a:r>
              <a:rPr lang="it-IT" sz="2800" dirty="0">
                <a:solidFill>
                  <a:srgbClr val="000066"/>
                </a:solidFill>
              </a:rPr>
              <a:t>I caratteri della non visibilità e della non prevedibilità del pericolo debbano sussistere </a:t>
            </a:r>
            <a:r>
              <a:rPr lang="it-IT" sz="2800" b="1" dirty="0">
                <a:solidFill>
                  <a:srgbClr val="000066"/>
                </a:solidFill>
              </a:rPr>
              <a:t>congiuntamente </a:t>
            </a:r>
            <a:r>
              <a:rPr lang="it-IT" sz="2800" dirty="0">
                <a:solidFill>
                  <a:srgbClr val="000066"/>
                </a:solidFill>
              </a:rPr>
              <a:t>e come di conseguenza debba escludersi la responsabilità ove manchi uno solo di questi requisiti (</a:t>
            </a:r>
            <a:r>
              <a:rPr lang="it-IT" sz="2800" b="1" dirty="0">
                <a:solidFill>
                  <a:srgbClr val="000066"/>
                </a:solidFill>
              </a:rPr>
              <a:t>Cassazione civile, </a:t>
            </a:r>
            <a:r>
              <a:rPr lang="it-IT" sz="2800" b="1" dirty="0" err="1">
                <a:solidFill>
                  <a:srgbClr val="000066"/>
                </a:solidFill>
              </a:rPr>
              <a:t>sent</a:t>
            </a:r>
            <a:r>
              <a:rPr lang="it-IT" sz="2800" b="1" dirty="0">
                <a:solidFill>
                  <a:srgbClr val="000066"/>
                </a:solidFill>
              </a:rPr>
              <a:t>. n. 10654 del 04.06.2004). </a:t>
            </a:r>
            <a:endParaRPr lang="it-IT" sz="2800" b="1" dirty="0" smtClean="0">
              <a:solidFill>
                <a:srgbClr val="000066"/>
              </a:solidFill>
            </a:endParaRPr>
          </a:p>
          <a:p>
            <a:pPr algn="just">
              <a:buClr>
                <a:srgbClr val="D34817"/>
              </a:buClr>
            </a:pPr>
            <a:r>
              <a:rPr lang="it-IT" sz="2800" dirty="0">
                <a:solidFill>
                  <a:srgbClr val="000066"/>
                </a:solidFill>
              </a:rPr>
              <a:t>Se pericolo è concretamente </a:t>
            </a:r>
            <a:r>
              <a:rPr lang="it-IT" sz="2800" dirty="0" smtClean="0">
                <a:solidFill>
                  <a:srgbClr val="000066"/>
                </a:solidFill>
              </a:rPr>
              <a:t>visibile </a:t>
            </a:r>
            <a:r>
              <a:rPr lang="it-IT" sz="2800" dirty="0">
                <a:solidFill>
                  <a:srgbClr val="000066"/>
                </a:solidFill>
              </a:rPr>
              <a:t>e/o </a:t>
            </a:r>
            <a:r>
              <a:rPr lang="it-IT" sz="2800" dirty="0" smtClean="0">
                <a:solidFill>
                  <a:srgbClr val="000066"/>
                </a:solidFill>
              </a:rPr>
              <a:t>prevedibile </a:t>
            </a:r>
            <a:r>
              <a:rPr lang="it-IT" sz="2800" dirty="0">
                <a:solidFill>
                  <a:srgbClr val="000066"/>
                </a:solidFill>
              </a:rPr>
              <a:t>e dunque </a:t>
            </a:r>
            <a:r>
              <a:rPr lang="it-IT" sz="2800" dirty="0" smtClean="0">
                <a:solidFill>
                  <a:srgbClr val="000066"/>
                </a:solidFill>
              </a:rPr>
              <a:t>evitabile </a:t>
            </a:r>
            <a:r>
              <a:rPr lang="it-IT" sz="2800" dirty="0">
                <a:solidFill>
                  <a:srgbClr val="000066"/>
                </a:solidFill>
              </a:rPr>
              <a:t>dal conducente che mantenga una prudente e diligente condotta di guida </a:t>
            </a:r>
            <a:r>
              <a:rPr lang="it-IT" sz="2800" dirty="0" smtClean="0">
                <a:solidFill>
                  <a:srgbClr val="000066"/>
                </a:solidFill>
              </a:rPr>
              <a:t>NON è </a:t>
            </a:r>
            <a:r>
              <a:rPr lang="it-IT" sz="2800" dirty="0">
                <a:solidFill>
                  <a:srgbClr val="000066"/>
                </a:solidFill>
              </a:rPr>
              <a:t>ravvisabile responsabilità dell’ente (cfr. </a:t>
            </a:r>
            <a:r>
              <a:rPr lang="it-IT" sz="2800" b="1" dirty="0">
                <a:solidFill>
                  <a:srgbClr val="000066"/>
                </a:solidFill>
              </a:rPr>
              <a:t>Cassazione civile  sez. III, </a:t>
            </a:r>
            <a:r>
              <a:rPr lang="it-IT" sz="2800" b="1" dirty="0" err="1">
                <a:solidFill>
                  <a:srgbClr val="000066"/>
                </a:solidFill>
              </a:rPr>
              <a:t>sent</a:t>
            </a:r>
            <a:r>
              <a:rPr lang="it-IT" sz="2800" b="1" dirty="0">
                <a:solidFill>
                  <a:srgbClr val="000066"/>
                </a:solidFill>
              </a:rPr>
              <a:t>. n. 15375 del 13 luglio 2011</a:t>
            </a:r>
            <a:r>
              <a:rPr lang="it-IT" sz="2800" dirty="0">
                <a:solidFill>
                  <a:srgbClr val="000066"/>
                </a:solidFill>
              </a:rPr>
              <a:t>). </a:t>
            </a:r>
          </a:p>
          <a:p>
            <a:pPr marL="0" indent="0" algn="just">
              <a:buClr>
                <a:srgbClr val="D34817"/>
              </a:buClr>
              <a:buNone/>
            </a:pPr>
            <a:endParaRPr lang="it-IT" sz="2800" dirty="0">
              <a:solidFill>
                <a:srgbClr val="000066"/>
              </a:solidFill>
            </a:endParaRPr>
          </a:p>
          <a:p>
            <a:pPr marL="0" indent="0" algn="just">
              <a:buClr>
                <a:srgbClr val="D34817"/>
              </a:buClr>
              <a:buNone/>
            </a:pPr>
            <a:endParaRPr lang="it-IT" sz="2800" dirty="0" smtClean="0">
              <a:solidFill>
                <a:srgbClr val="000066"/>
              </a:solidFill>
            </a:endParaRPr>
          </a:p>
        </p:txBody>
      </p:sp>
      <p:sp>
        <p:nvSpPr>
          <p:cNvPr id="4" name="Titolo 1"/>
          <p:cNvSpPr txBox="1">
            <a:spLocks/>
          </p:cNvSpPr>
          <p:nvPr/>
        </p:nvSpPr>
        <p:spPr>
          <a:xfrm>
            <a:off x="914400" y="274638"/>
            <a:ext cx="7772400" cy="1143000"/>
          </a:xfrm>
          <a:prstGeom prst="rect">
            <a:avLst/>
          </a:prstGeom>
          <a:ln>
            <a:solidFill>
              <a:schemeClr val="accent1"/>
            </a:solidFill>
          </a:ln>
        </p:spPr>
        <p:txBody>
          <a:bodyPr bIns="91440" anchor="ctr" anchorCtr="0">
            <a:normAutofit fontScale="92500" lnSpcReduction="20000"/>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it-IT" b="1" dirty="0" smtClean="0">
                <a:solidFill>
                  <a:schemeClr val="accent1"/>
                </a:solidFill>
              </a:rPr>
              <a:t>Giurisprudenza su INSIDIA E TRABOCCHETTO</a:t>
            </a:r>
            <a:endParaRPr lang="it-IT" b="1" dirty="0">
              <a:solidFill>
                <a:schemeClr val="accent1"/>
              </a:solidFill>
            </a:endParaRPr>
          </a:p>
        </p:txBody>
      </p:sp>
    </p:spTree>
    <p:extLst>
      <p:ext uri="{BB962C8B-B14F-4D97-AF65-F5344CB8AC3E}">
        <p14:creationId xmlns:p14="http://schemas.microsoft.com/office/powerpoint/2010/main" xmlns="" val="32571556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a:solidFill>
              <a:schemeClr val="accent1"/>
            </a:solidFill>
          </a:ln>
        </p:spPr>
        <p:txBody>
          <a:bodyPr>
            <a:normAutofit fontScale="90000"/>
          </a:bodyPr>
          <a:lstStyle/>
          <a:p>
            <a:pPr algn="ctr"/>
            <a:r>
              <a:rPr lang="it-IT" b="1" dirty="0" smtClean="0">
                <a:solidFill>
                  <a:schemeClr val="accent1"/>
                </a:solidFill>
              </a:rPr>
              <a:t>Criteri di qualificazione della natura della responsabilità</a:t>
            </a:r>
            <a:endParaRPr lang="it-IT" b="1" dirty="0">
              <a:solidFill>
                <a:schemeClr val="accent1"/>
              </a:solidFill>
            </a:endParaRPr>
          </a:p>
        </p:txBody>
      </p:sp>
      <p:sp>
        <p:nvSpPr>
          <p:cNvPr id="3" name="Segnaposto contenuto 2"/>
          <p:cNvSpPr>
            <a:spLocks noGrp="1"/>
          </p:cNvSpPr>
          <p:nvPr>
            <p:ph sz="quarter" idx="1"/>
          </p:nvPr>
        </p:nvSpPr>
        <p:spPr/>
        <p:txBody>
          <a:bodyPr>
            <a:normAutofit/>
          </a:bodyPr>
          <a:lstStyle/>
          <a:p>
            <a:pPr marL="0" indent="0">
              <a:buNone/>
            </a:pPr>
            <a:endParaRPr lang="it-IT" dirty="0" smtClean="0"/>
          </a:p>
          <a:p>
            <a:pPr marL="0" indent="0">
              <a:buNone/>
            </a:pPr>
            <a:r>
              <a:rPr lang="it-IT" sz="3300" dirty="0" smtClean="0">
                <a:solidFill>
                  <a:srgbClr val="000066"/>
                </a:solidFill>
              </a:rPr>
              <a:t>Possibili </a:t>
            </a:r>
            <a:r>
              <a:rPr lang="it-IT" sz="3300" dirty="0">
                <a:solidFill>
                  <a:srgbClr val="000066"/>
                </a:solidFill>
              </a:rPr>
              <a:t>criteri di qualificazione della responsabilità:</a:t>
            </a:r>
          </a:p>
          <a:p>
            <a:r>
              <a:rPr lang="it-IT" sz="3300" dirty="0">
                <a:solidFill>
                  <a:srgbClr val="000066"/>
                </a:solidFill>
              </a:rPr>
              <a:t>Estensione delle strade</a:t>
            </a:r>
          </a:p>
          <a:p>
            <a:r>
              <a:rPr lang="it-IT" sz="3300" dirty="0">
                <a:solidFill>
                  <a:srgbClr val="000066"/>
                </a:solidFill>
              </a:rPr>
              <a:t>Diversità delle situazioni di pericolo </a:t>
            </a:r>
          </a:p>
        </p:txBody>
      </p:sp>
    </p:spTree>
    <p:extLst>
      <p:ext uri="{BB962C8B-B14F-4D97-AF65-F5344CB8AC3E}">
        <p14:creationId xmlns:p14="http://schemas.microsoft.com/office/powerpoint/2010/main" xmlns="" val="40141046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a:solidFill>
              <a:schemeClr val="accent1"/>
            </a:solidFill>
          </a:ln>
        </p:spPr>
        <p:txBody>
          <a:bodyPr>
            <a:normAutofit fontScale="90000"/>
          </a:bodyPr>
          <a:lstStyle/>
          <a:p>
            <a:pPr algn="ctr"/>
            <a:r>
              <a:rPr lang="it-IT" b="1" dirty="0" smtClean="0">
                <a:solidFill>
                  <a:schemeClr val="accent1"/>
                </a:solidFill>
              </a:rPr>
              <a:t>Criteri di qualificazione della natura della responsabilità</a:t>
            </a:r>
            <a:endParaRPr lang="it-IT" b="1" dirty="0">
              <a:solidFill>
                <a:schemeClr val="accent1"/>
              </a:solidFill>
            </a:endParaRPr>
          </a:p>
        </p:txBody>
      </p:sp>
      <p:sp>
        <p:nvSpPr>
          <p:cNvPr id="3" name="Segnaposto contenuto 2"/>
          <p:cNvSpPr>
            <a:spLocks noGrp="1"/>
          </p:cNvSpPr>
          <p:nvPr>
            <p:ph sz="quarter" idx="1"/>
          </p:nvPr>
        </p:nvSpPr>
        <p:spPr/>
        <p:txBody>
          <a:bodyPr>
            <a:normAutofit fontScale="55000" lnSpcReduction="20000"/>
          </a:bodyPr>
          <a:lstStyle/>
          <a:p>
            <a:pPr marL="0" indent="0">
              <a:buNone/>
            </a:pPr>
            <a:r>
              <a:rPr lang="it-IT" sz="3300" b="1" u="sng" dirty="0" smtClean="0">
                <a:solidFill>
                  <a:srgbClr val="000066"/>
                </a:solidFill>
              </a:rPr>
              <a:t>Estensione </a:t>
            </a:r>
            <a:r>
              <a:rPr lang="it-IT" sz="3300" b="1" u="sng" dirty="0">
                <a:solidFill>
                  <a:srgbClr val="000066"/>
                </a:solidFill>
              </a:rPr>
              <a:t>delle </a:t>
            </a:r>
            <a:r>
              <a:rPr lang="it-IT" sz="3300" b="1" u="sng" dirty="0" smtClean="0">
                <a:solidFill>
                  <a:srgbClr val="000066"/>
                </a:solidFill>
              </a:rPr>
              <a:t>strade: </a:t>
            </a:r>
          </a:p>
          <a:p>
            <a:pPr algn="just">
              <a:buFont typeface="Arial" panose="020B0604020202020204" pitchFamily="34" charset="0"/>
              <a:buChar char="•"/>
            </a:pPr>
            <a:r>
              <a:rPr lang="it-IT" sz="3300" dirty="0" smtClean="0">
                <a:solidFill>
                  <a:srgbClr val="000066"/>
                </a:solidFill>
              </a:rPr>
              <a:t>Secondo </a:t>
            </a:r>
            <a:r>
              <a:rPr lang="it-IT" sz="3300" dirty="0">
                <a:solidFill>
                  <a:srgbClr val="000066"/>
                </a:solidFill>
              </a:rPr>
              <a:t>parte della giurisprudenza, e parte della dottrina, la notevole </a:t>
            </a:r>
            <a:r>
              <a:rPr lang="it-IT" sz="3300" u="sng" dirty="0">
                <a:solidFill>
                  <a:srgbClr val="000066"/>
                </a:solidFill>
              </a:rPr>
              <a:t>estensione </a:t>
            </a:r>
            <a:r>
              <a:rPr lang="it-IT" sz="3300" dirty="0">
                <a:solidFill>
                  <a:srgbClr val="000066"/>
                </a:solidFill>
              </a:rPr>
              <a:t>della rete stradale pubblica e l'apertura all'uso generale della collettività impediscono al concessionario del bene di esercitare su di esso un potere di fatto, una vigilanza ed una controllo costante: applicabile alla fattispecie responsabilizzante </a:t>
            </a:r>
            <a:r>
              <a:rPr lang="it-IT" sz="3300" b="1" u="sng" dirty="0">
                <a:solidFill>
                  <a:srgbClr val="000066"/>
                </a:solidFill>
              </a:rPr>
              <a:t>l’art. 2043 c.c. </a:t>
            </a:r>
            <a:r>
              <a:rPr lang="it-IT" sz="3300" dirty="0">
                <a:solidFill>
                  <a:srgbClr val="000066"/>
                </a:solidFill>
              </a:rPr>
              <a:t>e non l’art. 2051 c.c</a:t>
            </a:r>
            <a:r>
              <a:rPr lang="it-IT" sz="3300" dirty="0" smtClean="0">
                <a:solidFill>
                  <a:srgbClr val="000066"/>
                </a:solidFill>
              </a:rPr>
              <a:t>.</a:t>
            </a:r>
          </a:p>
          <a:p>
            <a:pPr algn="just"/>
            <a:r>
              <a:rPr lang="it-IT" sz="3300" dirty="0" smtClean="0">
                <a:solidFill>
                  <a:srgbClr val="000066"/>
                </a:solidFill>
              </a:rPr>
              <a:t>Altra </a:t>
            </a:r>
            <a:r>
              <a:rPr lang="it-IT" sz="3300" dirty="0">
                <a:solidFill>
                  <a:srgbClr val="000066"/>
                </a:solidFill>
              </a:rPr>
              <a:t>parte della giurisprudenza prende in considerazione l’estensione, ma anche alle loro </a:t>
            </a:r>
            <a:r>
              <a:rPr lang="it-IT" sz="3300" dirty="0" smtClean="0">
                <a:solidFill>
                  <a:srgbClr val="000066"/>
                </a:solidFill>
              </a:rPr>
              <a:t>caratteristiche</a:t>
            </a:r>
            <a:r>
              <a:rPr lang="it-IT" sz="3300" dirty="0">
                <a:solidFill>
                  <a:srgbClr val="000066"/>
                </a:solidFill>
              </a:rPr>
              <a:t>, alle dotazioni, ai sistemi di assistenza che le connotano, e che in larga misura condizionano anche le aspettative della generalità degli utenti: </a:t>
            </a:r>
            <a:r>
              <a:rPr lang="it-IT" sz="3300" u="sng" dirty="0" smtClean="0">
                <a:solidFill>
                  <a:srgbClr val="000066"/>
                </a:solidFill>
              </a:rPr>
              <a:t>esempio AUTOSTRADE  </a:t>
            </a:r>
            <a:r>
              <a:rPr lang="it-IT" sz="3300" dirty="0">
                <a:solidFill>
                  <a:srgbClr val="000066"/>
                </a:solidFill>
              </a:rPr>
              <a:t>pagamento pedaggio comporta l’insorgere </a:t>
            </a:r>
            <a:r>
              <a:rPr lang="it-IT" sz="3300" dirty="0" smtClean="0">
                <a:solidFill>
                  <a:srgbClr val="000066"/>
                </a:solidFill>
              </a:rPr>
              <a:t>del legittimo </a:t>
            </a:r>
            <a:r>
              <a:rPr lang="it-IT" sz="3300" dirty="0">
                <a:solidFill>
                  <a:srgbClr val="000066"/>
                </a:solidFill>
              </a:rPr>
              <a:t>affidamento da parte </a:t>
            </a:r>
            <a:r>
              <a:rPr lang="it-IT" sz="3300" dirty="0" smtClean="0">
                <a:solidFill>
                  <a:srgbClr val="000066"/>
                </a:solidFill>
              </a:rPr>
              <a:t>dell’utente su </a:t>
            </a:r>
            <a:r>
              <a:rPr lang="it-IT" sz="3300" dirty="0">
                <a:solidFill>
                  <a:srgbClr val="000066"/>
                </a:solidFill>
              </a:rPr>
              <a:t>vigilanza e controllo di particolare </a:t>
            </a:r>
            <a:r>
              <a:rPr lang="it-IT" sz="3300" dirty="0" smtClean="0">
                <a:solidFill>
                  <a:srgbClr val="000066"/>
                </a:solidFill>
              </a:rPr>
              <a:t>intensità, per </a:t>
            </a:r>
            <a:r>
              <a:rPr lang="it-IT" sz="3300" dirty="0">
                <a:solidFill>
                  <a:srgbClr val="000066"/>
                </a:solidFill>
              </a:rPr>
              <a:t>loro natura destinate alla percorrenza veloce in condizioni di sicurezza, l'apprezzamento relativo alla effettiva “</a:t>
            </a:r>
            <a:r>
              <a:rPr lang="it-IT" sz="3300" dirty="0" err="1">
                <a:solidFill>
                  <a:srgbClr val="000066"/>
                </a:solidFill>
              </a:rPr>
              <a:t>possibiltà</a:t>
            </a:r>
            <a:r>
              <a:rPr lang="it-IT" sz="3300" dirty="0">
                <a:solidFill>
                  <a:srgbClr val="000066"/>
                </a:solidFill>
              </a:rPr>
              <a:t>” del controllo alla stregua degli indicati parametri non può che indurre a ravvisare la configurabilità di un rapporto di custodia e conseguentemente una responsabilità </a:t>
            </a:r>
            <a:r>
              <a:rPr lang="it-IT" sz="3300" b="1" u="sng" dirty="0">
                <a:solidFill>
                  <a:srgbClr val="000066"/>
                </a:solidFill>
              </a:rPr>
              <a:t>ex art. 2051 c.c.</a:t>
            </a:r>
            <a:r>
              <a:rPr lang="it-IT" sz="3300" dirty="0">
                <a:solidFill>
                  <a:srgbClr val="000066"/>
                </a:solidFill>
              </a:rPr>
              <a:t> in sede di controllo e manutenzione delle pubbliche vie</a:t>
            </a:r>
            <a:r>
              <a:rPr lang="it-IT" sz="3300" dirty="0" smtClean="0">
                <a:solidFill>
                  <a:srgbClr val="000066"/>
                </a:solidFill>
              </a:rPr>
              <a:t>.</a:t>
            </a:r>
            <a:endParaRPr lang="it-IT" sz="3300" dirty="0">
              <a:solidFill>
                <a:srgbClr val="000066"/>
              </a:solidFill>
            </a:endParaRPr>
          </a:p>
          <a:p>
            <a:pPr marL="0" indent="0">
              <a:buNone/>
            </a:pPr>
            <a:endParaRPr lang="it-IT" sz="3300" dirty="0" smtClean="0">
              <a:solidFill>
                <a:srgbClr val="000066"/>
              </a:solidFill>
            </a:endParaRPr>
          </a:p>
        </p:txBody>
      </p:sp>
    </p:spTree>
    <p:extLst>
      <p:ext uri="{BB962C8B-B14F-4D97-AF65-F5344CB8AC3E}">
        <p14:creationId xmlns:p14="http://schemas.microsoft.com/office/powerpoint/2010/main" xmlns="" val="11585866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a:solidFill>
              <a:schemeClr val="accent1"/>
            </a:solidFill>
          </a:ln>
        </p:spPr>
        <p:txBody>
          <a:bodyPr>
            <a:normAutofit fontScale="90000"/>
          </a:bodyPr>
          <a:lstStyle/>
          <a:p>
            <a:pPr algn="ctr"/>
            <a:r>
              <a:rPr lang="it-IT" b="1" dirty="0" smtClean="0">
                <a:solidFill>
                  <a:schemeClr val="accent1"/>
                </a:solidFill>
              </a:rPr>
              <a:t>Criteri di qualificazione della natura della responsabilità</a:t>
            </a:r>
            <a:endParaRPr lang="it-IT" b="1" dirty="0">
              <a:solidFill>
                <a:schemeClr val="accent1"/>
              </a:solidFill>
            </a:endParaRPr>
          </a:p>
        </p:txBody>
      </p:sp>
      <p:sp>
        <p:nvSpPr>
          <p:cNvPr id="3" name="Segnaposto contenuto 2"/>
          <p:cNvSpPr>
            <a:spLocks noGrp="1"/>
          </p:cNvSpPr>
          <p:nvPr>
            <p:ph sz="quarter" idx="1"/>
          </p:nvPr>
        </p:nvSpPr>
        <p:spPr/>
        <p:txBody>
          <a:bodyPr>
            <a:normAutofit fontScale="92500" lnSpcReduction="10000"/>
          </a:bodyPr>
          <a:lstStyle/>
          <a:p>
            <a:pPr marL="0" indent="0">
              <a:buNone/>
            </a:pPr>
            <a:r>
              <a:rPr lang="it-IT" sz="3300" b="1" u="sng" dirty="0" smtClean="0">
                <a:solidFill>
                  <a:srgbClr val="000066"/>
                </a:solidFill>
              </a:rPr>
              <a:t>Diversità </a:t>
            </a:r>
            <a:r>
              <a:rPr lang="it-IT" sz="3300" b="1" u="sng" dirty="0">
                <a:solidFill>
                  <a:srgbClr val="000066"/>
                </a:solidFill>
              </a:rPr>
              <a:t>delle situazioni di </a:t>
            </a:r>
            <a:r>
              <a:rPr lang="it-IT" sz="3300" b="1" u="sng" dirty="0" smtClean="0">
                <a:solidFill>
                  <a:srgbClr val="000066"/>
                </a:solidFill>
              </a:rPr>
              <a:t>pericolo:</a:t>
            </a:r>
          </a:p>
          <a:p>
            <a:pPr algn="just">
              <a:buFont typeface="Arial" panose="020B0604020202020204" pitchFamily="34" charset="0"/>
              <a:buChar char="•"/>
            </a:pPr>
            <a:r>
              <a:rPr lang="it-IT" sz="3300" dirty="0" smtClean="0">
                <a:solidFill>
                  <a:srgbClr val="000066"/>
                </a:solidFill>
              </a:rPr>
              <a:t>le</a:t>
            </a:r>
            <a:r>
              <a:rPr lang="it-IT" sz="3600" dirty="0" smtClean="0"/>
              <a:t> </a:t>
            </a:r>
            <a:r>
              <a:rPr lang="it-IT" sz="3300" dirty="0">
                <a:solidFill>
                  <a:srgbClr val="000066"/>
                </a:solidFill>
              </a:rPr>
              <a:t>situazioni di pericolo immanentemente connesse alla struttura o alle pertinenze delle strade ( ad esempio irregolarità del manto stradale, come nel caso de quo) applicabile l'art. 2051 c.c.</a:t>
            </a:r>
          </a:p>
          <a:p>
            <a:pPr algn="just">
              <a:buFont typeface="Arial" panose="020B0604020202020204" pitchFamily="34" charset="0"/>
              <a:buChar char="•"/>
            </a:pPr>
            <a:r>
              <a:rPr lang="it-IT" sz="3300" dirty="0">
                <a:solidFill>
                  <a:srgbClr val="000066"/>
                </a:solidFill>
              </a:rPr>
              <a:t>le situazioni di pericolo </a:t>
            </a:r>
            <a:r>
              <a:rPr lang="it-IT" sz="3300" dirty="0" smtClean="0">
                <a:solidFill>
                  <a:srgbClr val="000066"/>
                </a:solidFill>
              </a:rPr>
              <a:t>provocate dagli </a:t>
            </a:r>
            <a:r>
              <a:rPr lang="it-IT" sz="3300" dirty="0">
                <a:solidFill>
                  <a:srgbClr val="000066"/>
                </a:solidFill>
              </a:rPr>
              <a:t>stessi utenti </a:t>
            </a:r>
            <a:r>
              <a:rPr lang="it-IT" sz="3300" dirty="0" smtClean="0">
                <a:solidFill>
                  <a:srgbClr val="000066"/>
                </a:solidFill>
              </a:rPr>
              <a:t>(ad </a:t>
            </a:r>
            <a:r>
              <a:rPr lang="it-IT" sz="3300" dirty="0">
                <a:solidFill>
                  <a:srgbClr val="000066"/>
                </a:solidFill>
              </a:rPr>
              <a:t>esempio perdita di oggetti da parte di veicoli in transito), responsabilità ex art. 2043c.c.</a:t>
            </a:r>
          </a:p>
        </p:txBody>
      </p:sp>
    </p:spTree>
    <p:extLst>
      <p:ext uri="{BB962C8B-B14F-4D97-AF65-F5344CB8AC3E}">
        <p14:creationId xmlns:p14="http://schemas.microsoft.com/office/powerpoint/2010/main" xmlns="" val="6624175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a:solidFill>
              <a:schemeClr val="accent1"/>
            </a:solidFill>
          </a:ln>
        </p:spPr>
        <p:txBody>
          <a:bodyPr>
            <a:normAutofit fontScale="90000"/>
          </a:bodyPr>
          <a:lstStyle/>
          <a:p>
            <a:pPr algn="ctr"/>
            <a:r>
              <a:rPr lang="it-IT" b="1" dirty="0" smtClean="0">
                <a:solidFill>
                  <a:schemeClr val="accent1"/>
                </a:solidFill>
              </a:rPr>
              <a:t>Giurisprudenza alla qualificazione della responsabilità</a:t>
            </a:r>
            <a:endParaRPr lang="it-IT" b="1" dirty="0">
              <a:solidFill>
                <a:schemeClr val="accent1"/>
              </a:solidFill>
            </a:endParaRPr>
          </a:p>
        </p:txBody>
      </p:sp>
      <p:sp>
        <p:nvSpPr>
          <p:cNvPr id="3" name="Segnaposto contenuto 2"/>
          <p:cNvSpPr>
            <a:spLocks noGrp="1"/>
          </p:cNvSpPr>
          <p:nvPr>
            <p:ph sz="quarter" idx="1"/>
          </p:nvPr>
        </p:nvSpPr>
        <p:spPr/>
        <p:txBody>
          <a:bodyPr>
            <a:normAutofit fontScale="55000" lnSpcReduction="20000"/>
          </a:bodyPr>
          <a:lstStyle/>
          <a:p>
            <a:pPr marL="0" indent="0">
              <a:buNone/>
            </a:pPr>
            <a:endParaRPr lang="it-IT" sz="3300" b="1" u="sng" dirty="0" smtClean="0">
              <a:solidFill>
                <a:srgbClr val="000066"/>
              </a:solidFill>
            </a:endParaRPr>
          </a:p>
          <a:p>
            <a:pPr marL="0" indent="0" algn="just">
              <a:buNone/>
            </a:pPr>
            <a:r>
              <a:rPr lang="it-IT" sz="3300" b="1" u="sng" dirty="0" smtClean="0">
                <a:solidFill>
                  <a:srgbClr val="000066"/>
                </a:solidFill>
              </a:rPr>
              <a:t>Sentenza Cassazione n. 6101 del 2013: </a:t>
            </a:r>
            <a:r>
              <a:rPr lang="it-IT" sz="3300" dirty="0" err="1" smtClean="0">
                <a:solidFill>
                  <a:srgbClr val="000066"/>
                </a:solidFill>
              </a:rPr>
              <a:t>affinchè</a:t>
            </a:r>
            <a:r>
              <a:rPr lang="it-IT" sz="3300" dirty="0" smtClean="0">
                <a:solidFill>
                  <a:srgbClr val="000066"/>
                </a:solidFill>
              </a:rPr>
              <a:t> </a:t>
            </a:r>
            <a:r>
              <a:rPr lang="it-IT" sz="3300" dirty="0">
                <a:solidFill>
                  <a:srgbClr val="000066"/>
                </a:solidFill>
              </a:rPr>
              <a:t>la P.A. possa andare esente dalla responsabilità di cui all'art. 2051 cod. civ., per i danni causati da beni demaniali, occorre avere riguardo non solo e non tanto all'estensione di tali beni od alla possibilità di un effettivo controllo su essi, quanto piuttosto alla causa concreta (identificandosene la natura e la tipologia) del danno. Se, infatti, quest'ultimo è stato determinato da </a:t>
            </a:r>
            <a:r>
              <a:rPr lang="it-IT" sz="3300" b="1" dirty="0">
                <a:solidFill>
                  <a:srgbClr val="000066"/>
                </a:solidFill>
              </a:rPr>
              <a:t>cause intrinseche alla cosa </a:t>
            </a:r>
            <a:r>
              <a:rPr lang="it-IT" sz="3300" dirty="0">
                <a:solidFill>
                  <a:srgbClr val="000066"/>
                </a:solidFill>
              </a:rPr>
              <a:t>(come il vizio costruttivo o manutentivo), l'amministrazione ne risponde ai sensi dell'art. </a:t>
            </a:r>
            <a:r>
              <a:rPr lang="it-IT" sz="3300" b="1" dirty="0">
                <a:solidFill>
                  <a:srgbClr val="000066"/>
                </a:solidFill>
              </a:rPr>
              <a:t>2051 cod. civ.; </a:t>
            </a:r>
            <a:r>
              <a:rPr lang="it-IT" sz="3300" dirty="0">
                <a:solidFill>
                  <a:srgbClr val="000066"/>
                </a:solidFill>
              </a:rPr>
              <a:t>per contro, ove l'amministrazione - sulla quale incombe il relativo onere - dimostri che il danno sia stato determinato da </a:t>
            </a:r>
            <a:r>
              <a:rPr lang="it-IT" sz="3300" b="1" dirty="0">
                <a:solidFill>
                  <a:srgbClr val="000066"/>
                </a:solidFill>
              </a:rPr>
              <a:t>cause estrinseche ed estemporanee create da terzi </a:t>
            </a:r>
            <a:r>
              <a:rPr lang="it-IT" sz="3300" dirty="0">
                <a:solidFill>
                  <a:srgbClr val="000066"/>
                </a:solidFill>
              </a:rPr>
              <a:t>(come ad esempio la perdita o l'abbandono sulla pubblica via di oggetti pericolosi), non conoscibili </a:t>
            </a:r>
            <a:r>
              <a:rPr lang="it-IT" sz="3300" dirty="0" err="1">
                <a:solidFill>
                  <a:srgbClr val="000066"/>
                </a:solidFill>
              </a:rPr>
              <a:t>nè</a:t>
            </a:r>
            <a:r>
              <a:rPr lang="it-IT" sz="3300" dirty="0">
                <a:solidFill>
                  <a:srgbClr val="000066"/>
                </a:solidFill>
              </a:rPr>
              <a:t> eliminabili con immediatezza, neppure con la più diligente attività di manutenzione, essa è liberata dalla responsabilità per cose in custodia in relazione al cit. art. 2051 </a:t>
            </a:r>
            <a:r>
              <a:rPr lang="it-IT" sz="3300" dirty="0" smtClean="0">
                <a:solidFill>
                  <a:srgbClr val="000066"/>
                </a:solidFill>
              </a:rPr>
              <a:t>c.c. </a:t>
            </a:r>
            <a:endParaRPr lang="it-IT" sz="3300" b="1" u="sng" dirty="0" smtClean="0">
              <a:solidFill>
                <a:srgbClr val="000066"/>
              </a:solidFill>
            </a:endParaRPr>
          </a:p>
        </p:txBody>
      </p:sp>
    </p:spTree>
    <p:extLst>
      <p:ext uri="{BB962C8B-B14F-4D97-AF65-F5344CB8AC3E}">
        <p14:creationId xmlns:p14="http://schemas.microsoft.com/office/powerpoint/2010/main" xmlns="" val="3287945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a:solidFill>
              <a:schemeClr val="accent1"/>
            </a:solidFill>
          </a:ln>
        </p:spPr>
        <p:txBody>
          <a:bodyPr anchor="ctr" anchorCtr="0"/>
          <a:lstStyle/>
          <a:p>
            <a:pPr algn="ctr"/>
            <a:r>
              <a:rPr lang="it-IT" b="1" dirty="0">
                <a:solidFill>
                  <a:schemeClr val="accent1"/>
                </a:solidFill>
              </a:rPr>
              <a:t>RCT nella proprietà pubblica</a:t>
            </a:r>
            <a:endParaRPr lang="it-IT" b="1" dirty="0"/>
          </a:p>
        </p:txBody>
      </p:sp>
      <p:sp>
        <p:nvSpPr>
          <p:cNvPr id="3" name="Segnaposto contenuto 2"/>
          <p:cNvSpPr>
            <a:spLocks noGrp="1"/>
          </p:cNvSpPr>
          <p:nvPr>
            <p:ph sz="quarter" idx="1"/>
          </p:nvPr>
        </p:nvSpPr>
        <p:spPr/>
        <p:txBody>
          <a:bodyPr>
            <a:normAutofit/>
          </a:bodyPr>
          <a:lstStyle/>
          <a:p>
            <a:pPr marL="0" indent="0" algn="just">
              <a:buNone/>
            </a:pPr>
            <a:endParaRPr lang="it-IT" sz="4400" dirty="0" smtClean="0">
              <a:solidFill>
                <a:srgbClr val="000066"/>
              </a:solidFill>
            </a:endParaRPr>
          </a:p>
          <a:p>
            <a:pPr marL="0" indent="0" algn="just">
              <a:buNone/>
            </a:pPr>
            <a:r>
              <a:rPr lang="it-IT" sz="3200" b="1" dirty="0" smtClean="0">
                <a:solidFill>
                  <a:srgbClr val="000066"/>
                </a:solidFill>
              </a:rPr>
              <a:t>RESPONSABILITA</a:t>
            </a:r>
            <a:r>
              <a:rPr lang="it-IT" sz="3200" b="1" dirty="0">
                <a:solidFill>
                  <a:srgbClr val="000066"/>
                </a:solidFill>
              </a:rPr>
              <a:t>’</a:t>
            </a:r>
            <a:r>
              <a:rPr lang="it-IT" sz="3200" dirty="0">
                <a:solidFill>
                  <a:srgbClr val="000066"/>
                </a:solidFill>
              </a:rPr>
              <a:t> per i danni derivanti all’utenza a causa di omessa od insufficiente </a:t>
            </a:r>
            <a:r>
              <a:rPr lang="it-IT" sz="3200" dirty="0" smtClean="0">
                <a:solidFill>
                  <a:srgbClr val="000066"/>
                </a:solidFill>
              </a:rPr>
              <a:t>manutenzione, gestione e sicurezza </a:t>
            </a:r>
            <a:r>
              <a:rPr lang="it-IT" sz="3200" dirty="0">
                <a:solidFill>
                  <a:srgbClr val="000066"/>
                </a:solidFill>
              </a:rPr>
              <a:t>di beni demaniali </a:t>
            </a:r>
            <a:r>
              <a:rPr lang="it-IT" sz="3200" dirty="0" smtClean="0">
                <a:solidFill>
                  <a:srgbClr val="000066"/>
                </a:solidFill>
              </a:rPr>
              <a:t>[strade, aree calpestabili (piazze, marciapiedi…) e varie pertinenze di queste (impianti di illuminazione, segnaletica stradale)].</a:t>
            </a:r>
            <a:endParaRPr lang="it-IT" sz="3200" dirty="0"/>
          </a:p>
          <a:p>
            <a:pPr algn="just"/>
            <a:endParaRPr lang="it-IT" sz="4400" dirty="0"/>
          </a:p>
        </p:txBody>
      </p:sp>
    </p:spTree>
    <p:extLst>
      <p:ext uri="{BB962C8B-B14F-4D97-AF65-F5344CB8AC3E}">
        <p14:creationId xmlns:p14="http://schemas.microsoft.com/office/powerpoint/2010/main" xmlns="" val="25989684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a:solidFill>
              <a:schemeClr val="accent1"/>
            </a:solidFill>
          </a:ln>
        </p:spPr>
        <p:txBody>
          <a:bodyPr>
            <a:normAutofit fontScale="90000"/>
          </a:bodyPr>
          <a:lstStyle/>
          <a:p>
            <a:pPr algn="ctr"/>
            <a:r>
              <a:rPr lang="it-IT" b="1" dirty="0" smtClean="0">
                <a:solidFill>
                  <a:schemeClr val="accent1"/>
                </a:solidFill>
              </a:rPr>
              <a:t>Concorso di colpa del danneggiato</a:t>
            </a:r>
            <a:endParaRPr lang="it-IT" b="1" dirty="0">
              <a:solidFill>
                <a:schemeClr val="accent1"/>
              </a:solidFill>
            </a:endParaRPr>
          </a:p>
        </p:txBody>
      </p:sp>
      <p:sp>
        <p:nvSpPr>
          <p:cNvPr id="3" name="Segnaposto contenuto 2"/>
          <p:cNvSpPr>
            <a:spLocks noGrp="1"/>
          </p:cNvSpPr>
          <p:nvPr>
            <p:ph sz="quarter" idx="1"/>
          </p:nvPr>
        </p:nvSpPr>
        <p:spPr/>
        <p:txBody>
          <a:bodyPr>
            <a:normAutofit lnSpcReduction="10000"/>
          </a:bodyPr>
          <a:lstStyle/>
          <a:p>
            <a:pPr marL="0" indent="0">
              <a:buNone/>
            </a:pPr>
            <a:endParaRPr lang="it-IT" sz="2000" dirty="0" smtClean="0">
              <a:solidFill>
                <a:srgbClr val="000066"/>
              </a:solidFill>
            </a:endParaRPr>
          </a:p>
          <a:p>
            <a:pPr marL="0" indent="0" algn="just">
              <a:buNone/>
            </a:pPr>
            <a:r>
              <a:rPr lang="it-IT" sz="2000" dirty="0" smtClean="0">
                <a:solidFill>
                  <a:srgbClr val="000066"/>
                </a:solidFill>
              </a:rPr>
              <a:t>Il risarcimento dovuto al danneggiato deve tenere conto della condotta di quest’ultimo. </a:t>
            </a:r>
            <a:r>
              <a:rPr lang="it-IT" sz="2000" dirty="0">
                <a:solidFill>
                  <a:srgbClr val="000066"/>
                </a:solidFill>
              </a:rPr>
              <a:t>O</a:t>
            </a:r>
            <a:r>
              <a:rPr lang="it-IT" sz="2000" dirty="0" smtClean="0">
                <a:solidFill>
                  <a:srgbClr val="000066"/>
                </a:solidFill>
              </a:rPr>
              <a:t>gnuno risente nella propria sfera giuridica delle conseguenze della mancata adozione delle cautele e regole di comune prudenza che identificano il contenuto della diligenza esigibile dal soggetto giuridico nei comportamenti adottati nella vita sociale (art 2056 c.c. «valutazione dei danni» richiama art 1227 c.c. «concorso del fatto colposo del creditore»)</a:t>
            </a:r>
          </a:p>
          <a:p>
            <a:pPr marL="0" indent="0">
              <a:buNone/>
            </a:pPr>
            <a:r>
              <a:rPr lang="it-IT" sz="2400" b="1" dirty="0" smtClean="0">
                <a:solidFill>
                  <a:srgbClr val="000066"/>
                </a:solidFill>
              </a:rPr>
              <a:t>Art 1227 c.c.: </a:t>
            </a:r>
            <a:r>
              <a:rPr lang="it-IT" sz="2400" i="1" dirty="0" smtClean="0">
                <a:solidFill>
                  <a:srgbClr val="000066"/>
                </a:solidFill>
              </a:rPr>
              <a:t>Se il fatto colposo del «danneggiato» ha concorso a cagionare il danno, il risarcimento è diminuito secondo la gravità della colpa e l’entità delle conseguenze che ne sono derivate. Il risarcimento non è dovuto per i danni che il creditore avrebbe potuto evitare usando l’ordinaria diligenza.</a:t>
            </a:r>
          </a:p>
        </p:txBody>
      </p:sp>
    </p:spTree>
    <p:extLst>
      <p:ext uri="{BB962C8B-B14F-4D97-AF65-F5344CB8AC3E}">
        <p14:creationId xmlns:p14="http://schemas.microsoft.com/office/powerpoint/2010/main" xmlns="" val="26595118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a:solidFill>
              <a:schemeClr val="accent1"/>
            </a:solidFill>
          </a:ln>
        </p:spPr>
        <p:txBody>
          <a:bodyPr>
            <a:normAutofit fontScale="90000"/>
          </a:bodyPr>
          <a:lstStyle/>
          <a:p>
            <a:pPr algn="ctr"/>
            <a:r>
              <a:rPr lang="it-IT" b="1" dirty="0" smtClean="0">
                <a:solidFill>
                  <a:schemeClr val="accent1"/>
                </a:solidFill>
              </a:rPr>
              <a:t>Casistica in materia di cattiva manutenzione stradale</a:t>
            </a:r>
            <a:endParaRPr lang="it-IT" b="1" dirty="0">
              <a:solidFill>
                <a:schemeClr val="accent1"/>
              </a:solidFill>
            </a:endParaRPr>
          </a:p>
        </p:txBody>
      </p:sp>
      <p:pic>
        <p:nvPicPr>
          <p:cNvPr id="3074"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03648" y="1628801"/>
            <a:ext cx="6552728" cy="456728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2897094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a:solidFill>
              <a:schemeClr val="accent1"/>
            </a:solidFill>
          </a:ln>
        </p:spPr>
        <p:txBody>
          <a:bodyPr>
            <a:normAutofit fontScale="90000"/>
          </a:bodyPr>
          <a:lstStyle/>
          <a:p>
            <a:pPr algn="ctr"/>
            <a:r>
              <a:rPr lang="it-IT" b="1" dirty="0" smtClean="0">
                <a:solidFill>
                  <a:schemeClr val="accent1"/>
                </a:solidFill>
              </a:rPr>
              <a:t>Casistica in materia di cattiva manutenzione stradale</a:t>
            </a:r>
            <a:endParaRPr lang="it-IT" b="1" dirty="0">
              <a:solidFill>
                <a:schemeClr val="accent1"/>
              </a:solidFill>
            </a:endParaRPr>
          </a:p>
        </p:txBody>
      </p:sp>
      <p:sp>
        <p:nvSpPr>
          <p:cNvPr id="3" name="Segnaposto contenuto 2"/>
          <p:cNvSpPr>
            <a:spLocks noGrp="1"/>
          </p:cNvSpPr>
          <p:nvPr>
            <p:ph sz="quarter" idx="1"/>
          </p:nvPr>
        </p:nvSpPr>
        <p:spPr/>
        <p:txBody>
          <a:bodyPr>
            <a:normAutofit fontScale="92500"/>
          </a:bodyPr>
          <a:lstStyle/>
          <a:p>
            <a:pPr marL="0" indent="0" algn="just">
              <a:buNone/>
            </a:pPr>
            <a:r>
              <a:rPr lang="it-IT" sz="2400" b="1" dirty="0">
                <a:solidFill>
                  <a:srgbClr val="000066"/>
                </a:solidFill>
              </a:rPr>
              <a:t>Macchia d’olio sul manto </a:t>
            </a:r>
            <a:r>
              <a:rPr lang="it-IT" sz="2400" b="1" dirty="0" smtClean="0">
                <a:solidFill>
                  <a:srgbClr val="000066"/>
                </a:solidFill>
              </a:rPr>
              <a:t>stradale: ESCLUSA RESPONSABILITA’ ENTE</a:t>
            </a:r>
          </a:p>
          <a:p>
            <a:pPr marL="0" indent="0" algn="just">
              <a:buNone/>
            </a:pPr>
            <a:r>
              <a:rPr lang="it-IT" sz="2400" b="1" dirty="0" err="1" smtClean="0">
                <a:solidFill>
                  <a:srgbClr val="000066"/>
                </a:solidFill>
              </a:rPr>
              <a:t>Tb</a:t>
            </a:r>
            <a:r>
              <a:rPr lang="it-IT" sz="2400" b="1" dirty="0" smtClean="0">
                <a:solidFill>
                  <a:srgbClr val="000066"/>
                </a:solidFill>
              </a:rPr>
              <a:t> </a:t>
            </a:r>
            <a:r>
              <a:rPr lang="it-IT" sz="2400" b="1" dirty="0">
                <a:solidFill>
                  <a:srgbClr val="000066"/>
                </a:solidFill>
              </a:rPr>
              <a:t>Nola giugno </a:t>
            </a:r>
            <a:r>
              <a:rPr lang="it-IT" sz="2400" b="1" dirty="0" smtClean="0">
                <a:solidFill>
                  <a:srgbClr val="000066"/>
                </a:solidFill>
              </a:rPr>
              <a:t>2007:</a:t>
            </a:r>
            <a:endParaRPr lang="it-IT" sz="2400" b="1" dirty="0">
              <a:solidFill>
                <a:srgbClr val="000066"/>
              </a:solidFill>
            </a:endParaRPr>
          </a:p>
          <a:p>
            <a:pPr marL="0" indent="0" algn="just">
              <a:buNone/>
            </a:pPr>
            <a:r>
              <a:rPr lang="it-IT" sz="2400" dirty="0">
                <a:solidFill>
                  <a:srgbClr val="000066"/>
                </a:solidFill>
              </a:rPr>
              <a:t>- non è un pericolo immanentemente connesso alla struttura ma insidia sorta in conseguenza del fatto del terzo e cioè degli utenti della </a:t>
            </a:r>
            <a:r>
              <a:rPr lang="it-IT" sz="2400" dirty="0" smtClean="0">
                <a:solidFill>
                  <a:srgbClr val="000066"/>
                </a:solidFill>
              </a:rPr>
              <a:t>strada, troverà dunque applicazione l’art. 2043 c.c.</a:t>
            </a:r>
            <a:endParaRPr lang="it-IT" sz="2400" dirty="0">
              <a:solidFill>
                <a:srgbClr val="000066"/>
              </a:solidFill>
            </a:endParaRPr>
          </a:p>
          <a:p>
            <a:pPr marL="0" indent="0" algn="just">
              <a:buNone/>
            </a:pPr>
            <a:r>
              <a:rPr lang="it-IT" sz="2400" dirty="0">
                <a:solidFill>
                  <a:srgbClr val="000066"/>
                </a:solidFill>
              </a:rPr>
              <a:t>- rilevante estensione della macchia d’olio e l’ora diurna in cui è avvenuto il sinistro non consentono di ritenere raggiunta la prova rigorosa della non visibilità </a:t>
            </a:r>
            <a:r>
              <a:rPr lang="it-IT" sz="2400" dirty="0" smtClean="0">
                <a:solidFill>
                  <a:srgbClr val="000066"/>
                </a:solidFill>
              </a:rPr>
              <a:t>dell’insidia.</a:t>
            </a:r>
            <a:endParaRPr lang="it-IT" sz="2400" dirty="0">
              <a:solidFill>
                <a:srgbClr val="000066"/>
              </a:solidFill>
            </a:endParaRPr>
          </a:p>
          <a:p>
            <a:pPr marL="0" indent="0" algn="just">
              <a:buNone/>
            </a:pPr>
            <a:r>
              <a:rPr lang="it-IT" sz="2400" dirty="0">
                <a:solidFill>
                  <a:srgbClr val="000066"/>
                </a:solidFill>
              </a:rPr>
              <a:t>- Repentinità della situazione di pericolo conduce ad escludere la responsabilità del proprietario della strada </a:t>
            </a:r>
          </a:p>
        </p:txBody>
      </p:sp>
    </p:spTree>
    <p:extLst>
      <p:ext uri="{BB962C8B-B14F-4D97-AF65-F5344CB8AC3E}">
        <p14:creationId xmlns:p14="http://schemas.microsoft.com/office/powerpoint/2010/main" xmlns="" val="34038883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a:solidFill>
              <a:schemeClr val="accent1"/>
            </a:solidFill>
          </a:ln>
        </p:spPr>
        <p:txBody>
          <a:bodyPr>
            <a:normAutofit fontScale="90000"/>
          </a:bodyPr>
          <a:lstStyle/>
          <a:p>
            <a:pPr algn="ctr"/>
            <a:r>
              <a:rPr lang="it-IT" b="1" dirty="0" smtClean="0">
                <a:solidFill>
                  <a:schemeClr val="accent1"/>
                </a:solidFill>
              </a:rPr>
              <a:t>Casistica in materia di cattiva manutenzione stradale</a:t>
            </a:r>
            <a:endParaRPr lang="it-IT" b="1" dirty="0">
              <a:solidFill>
                <a:schemeClr val="accent1"/>
              </a:solidFill>
            </a:endParaRPr>
          </a:p>
        </p:txBody>
      </p:sp>
      <p:pic>
        <p:nvPicPr>
          <p:cNvPr id="4098"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899592" y="1628800"/>
            <a:ext cx="7696933" cy="45519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2852385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a:solidFill>
              <a:schemeClr val="accent1"/>
            </a:solidFill>
          </a:ln>
        </p:spPr>
        <p:txBody>
          <a:bodyPr>
            <a:normAutofit fontScale="90000"/>
          </a:bodyPr>
          <a:lstStyle/>
          <a:p>
            <a:pPr algn="ctr"/>
            <a:r>
              <a:rPr lang="it-IT" b="1" dirty="0" smtClean="0">
                <a:solidFill>
                  <a:schemeClr val="accent1"/>
                </a:solidFill>
              </a:rPr>
              <a:t>Casistica in materia di cattiva manutenzione stradale</a:t>
            </a:r>
            <a:endParaRPr lang="it-IT" b="1" dirty="0">
              <a:solidFill>
                <a:schemeClr val="accent1"/>
              </a:solidFill>
            </a:endParaRPr>
          </a:p>
        </p:txBody>
      </p:sp>
      <p:sp>
        <p:nvSpPr>
          <p:cNvPr id="3" name="Segnaposto contenuto 2"/>
          <p:cNvSpPr>
            <a:spLocks noGrp="1"/>
          </p:cNvSpPr>
          <p:nvPr>
            <p:ph sz="quarter" idx="1"/>
          </p:nvPr>
        </p:nvSpPr>
        <p:spPr/>
        <p:txBody>
          <a:bodyPr>
            <a:normAutofit fontScale="85000" lnSpcReduction="20000"/>
          </a:bodyPr>
          <a:lstStyle/>
          <a:p>
            <a:pPr marL="0" indent="0" algn="just">
              <a:buNone/>
            </a:pPr>
            <a:r>
              <a:rPr lang="it-IT" sz="2400" b="1" dirty="0" smtClean="0">
                <a:solidFill>
                  <a:srgbClr val="000066"/>
                </a:solidFill>
              </a:rPr>
              <a:t>Buca nel manto stradale: ESCLUSA RESPONSABILITA’ ENTE</a:t>
            </a:r>
          </a:p>
          <a:p>
            <a:pPr marL="0" indent="0" algn="just">
              <a:buNone/>
            </a:pPr>
            <a:r>
              <a:rPr lang="it-IT" sz="2400" b="1" dirty="0" err="1">
                <a:solidFill>
                  <a:srgbClr val="000066"/>
                </a:solidFill>
              </a:rPr>
              <a:t>T</a:t>
            </a:r>
            <a:r>
              <a:rPr lang="it-IT" sz="2400" b="1" dirty="0" err="1" smtClean="0">
                <a:solidFill>
                  <a:srgbClr val="000066"/>
                </a:solidFill>
              </a:rPr>
              <a:t>rib</a:t>
            </a:r>
            <a:r>
              <a:rPr lang="it-IT" sz="2400" b="1" dirty="0" smtClean="0">
                <a:solidFill>
                  <a:srgbClr val="000066"/>
                </a:solidFill>
              </a:rPr>
              <a:t> Brindisi n. 20 del 2005: </a:t>
            </a:r>
            <a:r>
              <a:rPr lang="it-IT" sz="2400" dirty="0" smtClean="0">
                <a:solidFill>
                  <a:srgbClr val="000066"/>
                </a:solidFill>
              </a:rPr>
              <a:t>P.A. esonerata da qualunque responsabilità, perché il sinistro de quo si era verificato in presenza di una buca di </a:t>
            </a:r>
            <a:r>
              <a:rPr lang="it-IT" sz="2400" b="1" dirty="0" smtClean="0">
                <a:solidFill>
                  <a:srgbClr val="000066"/>
                </a:solidFill>
              </a:rPr>
              <a:t>rilevanti dimensioni e visibile al conducente </a:t>
            </a:r>
            <a:r>
              <a:rPr lang="it-IT" sz="2400" dirty="0" smtClean="0">
                <a:solidFill>
                  <a:srgbClr val="000066"/>
                </a:solidFill>
              </a:rPr>
              <a:t>che avesse attivato diligentemente gli opportuni dispositivi di illuminazione e in una strada relativamente stretta, che imponeva una velocità moderata.</a:t>
            </a:r>
          </a:p>
          <a:p>
            <a:pPr marL="0" indent="0" algn="just">
              <a:buNone/>
            </a:pPr>
            <a:r>
              <a:rPr lang="it-IT" sz="2400" b="1" dirty="0" err="1" smtClean="0">
                <a:solidFill>
                  <a:srgbClr val="000066"/>
                </a:solidFill>
              </a:rPr>
              <a:t>Cass</a:t>
            </a:r>
            <a:r>
              <a:rPr lang="it-IT" sz="2400" b="1" dirty="0" smtClean="0">
                <a:solidFill>
                  <a:srgbClr val="000066"/>
                </a:solidFill>
              </a:rPr>
              <a:t>. N. 23919 del 2013 </a:t>
            </a:r>
            <a:r>
              <a:rPr lang="it-IT" sz="2400" dirty="0" smtClean="0">
                <a:solidFill>
                  <a:srgbClr val="000066"/>
                </a:solidFill>
              </a:rPr>
              <a:t>la Corte ha ritenuto non operante la presunzione di responsabilità a carico dell’ente ex art 2051 c.c</a:t>
            </a:r>
            <a:r>
              <a:rPr lang="it-IT" sz="2400" dirty="0">
                <a:solidFill>
                  <a:srgbClr val="000066"/>
                </a:solidFill>
              </a:rPr>
              <a:t>. buca in corrispondenza della quale </a:t>
            </a:r>
            <a:r>
              <a:rPr lang="it-IT" sz="2400" dirty="0" smtClean="0">
                <a:solidFill>
                  <a:srgbClr val="000066"/>
                </a:solidFill>
              </a:rPr>
              <a:t>l’attore è </a:t>
            </a:r>
            <a:r>
              <a:rPr lang="it-IT" sz="2400" dirty="0">
                <a:solidFill>
                  <a:srgbClr val="000066"/>
                </a:solidFill>
              </a:rPr>
              <a:t>caduto era </a:t>
            </a:r>
            <a:r>
              <a:rPr lang="it-IT" sz="2400" b="1" u="sng" dirty="0">
                <a:solidFill>
                  <a:srgbClr val="000066"/>
                </a:solidFill>
              </a:rPr>
              <a:t>ampiamente prevedibile</a:t>
            </a:r>
            <a:r>
              <a:rPr lang="it-IT" sz="2400" dirty="0">
                <a:solidFill>
                  <a:srgbClr val="000066"/>
                </a:solidFill>
              </a:rPr>
              <a:t> e che tanto risulta sia dalle dichiarazioni rilasciate da quest’ultimo ai Vigili Urbani, sia dal verbale degli stessi, sia da quanto dichiarato dal </a:t>
            </a:r>
            <a:r>
              <a:rPr lang="it-IT" sz="2400" dirty="0" smtClean="0">
                <a:solidFill>
                  <a:srgbClr val="000066"/>
                </a:solidFill>
              </a:rPr>
              <a:t>teste Essendo </a:t>
            </a:r>
            <a:r>
              <a:rPr lang="it-IT" sz="2400" dirty="0">
                <a:solidFill>
                  <a:srgbClr val="000066"/>
                </a:solidFill>
              </a:rPr>
              <a:t>il conducente del motorino a conoscenza dell’esistenza di buche, ben avrebbe potuto evitarle. In seguito a tale conoscenza gravava su di lui la prova della non visibilità e non prevedibilità. Detto onere non è stato da lui adempiuto</a:t>
            </a:r>
            <a:endParaRPr lang="it-IT" sz="2400" dirty="0" smtClean="0">
              <a:solidFill>
                <a:srgbClr val="000066"/>
              </a:solidFill>
            </a:endParaRPr>
          </a:p>
        </p:txBody>
      </p:sp>
    </p:spTree>
    <p:extLst>
      <p:ext uri="{BB962C8B-B14F-4D97-AF65-F5344CB8AC3E}">
        <p14:creationId xmlns:p14="http://schemas.microsoft.com/office/powerpoint/2010/main" xmlns="" val="19099122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a:solidFill>
              <a:schemeClr val="accent1"/>
            </a:solidFill>
          </a:ln>
        </p:spPr>
        <p:txBody>
          <a:bodyPr>
            <a:normAutofit fontScale="90000"/>
          </a:bodyPr>
          <a:lstStyle/>
          <a:p>
            <a:pPr algn="ctr"/>
            <a:r>
              <a:rPr lang="it-IT" b="1" dirty="0" smtClean="0">
                <a:solidFill>
                  <a:schemeClr val="accent1"/>
                </a:solidFill>
              </a:rPr>
              <a:t>Casistica in materia di cattiva manutenzione stradale</a:t>
            </a:r>
            <a:endParaRPr lang="it-IT" b="1" dirty="0">
              <a:solidFill>
                <a:schemeClr val="accent1"/>
              </a:solidFill>
            </a:endParaRPr>
          </a:p>
        </p:txBody>
      </p:sp>
      <p:sp>
        <p:nvSpPr>
          <p:cNvPr id="3" name="Segnaposto contenuto 2"/>
          <p:cNvSpPr>
            <a:spLocks noGrp="1"/>
          </p:cNvSpPr>
          <p:nvPr>
            <p:ph sz="quarter" idx="1"/>
          </p:nvPr>
        </p:nvSpPr>
        <p:spPr>
          <a:xfrm>
            <a:off x="914400" y="1447800"/>
            <a:ext cx="7772400" cy="4645496"/>
          </a:xfrm>
        </p:spPr>
        <p:txBody>
          <a:bodyPr>
            <a:normAutofit fontScale="55000" lnSpcReduction="20000"/>
          </a:bodyPr>
          <a:lstStyle/>
          <a:p>
            <a:pPr marL="0" indent="0" algn="just">
              <a:buNone/>
            </a:pPr>
            <a:endParaRPr lang="it-IT" sz="2400" b="1" dirty="0" smtClean="0">
              <a:solidFill>
                <a:srgbClr val="000066"/>
              </a:solidFill>
            </a:endParaRPr>
          </a:p>
          <a:p>
            <a:pPr marL="0" indent="0" algn="just">
              <a:buNone/>
            </a:pPr>
            <a:r>
              <a:rPr lang="it-IT" sz="2400" b="1" dirty="0" smtClean="0">
                <a:solidFill>
                  <a:srgbClr val="000066"/>
                </a:solidFill>
              </a:rPr>
              <a:t>Buca nel marciapiede: ESCLUSA RESPONSABILITA’ ENTE</a:t>
            </a:r>
          </a:p>
          <a:p>
            <a:pPr marL="0" indent="0" algn="just">
              <a:buNone/>
            </a:pPr>
            <a:r>
              <a:rPr lang="it-IT" sz="2400" b="1" dirty="0" err="1" smtClean="0">
                <a:solidFill>
                  <a:srgbClr val="000066"/>
                </a:solidFill>
              </a:rPr>
              <a:t>Trib</a:t>
            </a:r>
            <a:r>
              <a:rPr lang="it-IT" sz="2400" b="1" dirty="0" smtClean="0">
                <a:solidFill>
                  <a:srgbClr val="000066"/>
                </a:solidFill>
              </a:rPr>
              <a:t> Bari: </a:t>
            </a:r>
            <a:r>
              <a:rPr lang="it-IT" sz="2400" dirty="0" smtClean="0">
                <a:solidFill>
                  <a:srgbClr val="000066"/>
                </a:solidFill>
              </a:rPr>
              <a:t>chiesta </a:t>
            </a:r>
            <a:r>
              <a:rPr lang="it-IT" sz="2400" dirty="0">
                <a:solidFill>
                  <a:srgbClr val="000066"/>
                </a:solidFill>
              </a:rPr>
              <a:t>condanna </a:t>
            </a:r>
            <a:r>
              <a:rPr lang="it-IT" sz="2400" dirty="0" smtClean="0">
                <a:solidFill>
                  <a:srgbClr val="000066"/>
                </a:solidFill>
              </a:rPr>
              <a:t>del comune di bari al </a:t>
            </a:r>
            <a:r>
              <a:rPr lang="it-IT" sz="2400" dirty="0">
                <a:solidFill>
                  <a:srgbClr val="000066"/>
                </a:solidFill>
              </a:rPr>
              <a:t>risarcimento dei danni dalla stessa subiti a seguito di una caduta dovuta alla mancanza di una mattonella del </a:t>
            </a:r>
            <a:r>
              <a:rPr lang="it-IT" sz="2400" dirty="0" smtClean="0">
                <a:solidFill>
                  <a:srgbClr val="000066"/>
                </a:solidFill>
              </a:rPr>
              <a:t>marciapiede. </a:t>
            </a:r>
          </a:p>
          <a:p>
            <a:pPr marL="0" indent="0" algn="just">
              <a:buNone/>
            </a:pPr>
            <a:r>
              <a:rPr lang="it-IT" sz="2400" dirty="0">
                <a:solidFill>
                  <a:srgbClr val="000066"/>
                </a:solidFill>
              </a:rPr>
              <a:t>A</a:t>
            </a:r>
            <a:r>
              <a:rPr lang="it-IT" sz="2400" dirty="0" smtClean="0">
                <a:solidFill>
                  <a:srgbClr val="000066"/>
                </a:solidFill>
              </a:rPr>
              <a:t>rt</a:t>
            </a:r>
            <a:r>
              <a:rPr lang="it-IT" sz="2400" dirty="0">
                <a:solidFill>
                  <a:srgbClr val="000066"/>
                </a:solidFill>
              </a:rPr>
              <a:t>. 2051 c.c</a:t>
            </a:r>
            <a:r>
              <a:rPr lang="it-IT" sz="2400" dirty="0" smtClean="0">
                <a:solidFill>
                  <a:srgbClr val="000066"/>
                </a:solidFill>
              </a:rPr>
              <a:t>. </a:t>
            </a:r>
            <a:r>
              <a:rPr lang="it-IT" sz="2400" dirty="0">
                <a:solidFill>
                  <a:srgbClr val="000066"/>
                </a:solidFill>
              </a:rPr>
              <a:t>non dispensa il danneggiato dall’onere di provare il nesso causale tra la res in custodia ed il danno, ossia di dimostrare che l’evento si è prodotto come conseguenza normale della particolare condizione, potenzialmente lesiva, posseduta dalla cosa.</a:t>
            </a:r>
          </a:p>
          <a:p>
            <a:pPr marL="0" indent="0" algn="just">
              <a:buNone/>
            </a:pPr>
            <a:r>
              <a:rPr lang="it-IT" sz="2400" dirty="0" smtClean="0">
                <a:solidFill>
                  <a:srgbClr val="000066"/>
                </a:solidFill>
              </a:rPr>
              <a:t>Il </a:t>
            </a:r>
            <a:r>
              <a:rPr lang="it-IT" sz="2400" dirty="0">
                <a:solidFill>
                  <a:srgbClr val="000066"/>
                </a:solidFill>
              </a:rPr>
              <a:t>Giudice di merito rileva inoltre, per completezza, che la caduta su suolo demaniale costituisce di per sé un evento neutro che può dipendere da plurimi fattori (il comportamento di un terzo, una distrazione, una imprudenza) e che dello stesso potrà essere chiamato a rispondere il Comune solo ove si provi che la caduta sia </a:t>
            </a:r>
            <a:r>
              <a:rPr lang="it-IT" sz="2400" dirty="0" err="1">
                <a:solidFill>
                  <a:srgbClr val="000066"/>
                </a:solidFill>
              </a:rPr>
              <a:t>eziologicamente</a:t>
            </a:r>
            <a:r>
              <a:rPr lang="it-IT" sz="2400" dirty="0">
                <a:solidFill>
                  <a:srgbClr val="000066"/>
                </a:solidFill>
              </a:rPr>
              <a:t> riferibile proprio ad un comportamento negligente dell’ente. Ma tale dimostrazione (nesso causale caduta – comportamento negligente, omessa manutenzione) deve risolversi nella prova che il fatto dannoso (la caduta) sia stato la normale e attendibile conseguenza (causalità adeguata) della situazione di cattiva manutenzione in cui versava la strada. Tale rapporto di consequenzialità deve necessariamente concretarsi, a sua volta, nella prova che esisteva, al momento del fatto, una condizione fisica del bene di per sé oggettivamente capace di provocare il danno lamentato.</a:t>
            </a:r>
          </a:p>
          <a:p>
            <a:pPr marL="0" indent="0" algn="just">
              <a:buNone/>
            </a:pPr>
            <a:r>
              <a:rPr lang="it-IT" sz="2400" dirty="0" smtClean="0">
                <a:solidFill>
                  <a:srgbClr val="000066"/>
                </a:solidFill>
              </a:rPr>
              <a:t>La </a:t>
            </a:r>
            <a:r>
              <a:rPr lang="it-IT" sz="2400" dirty="0">
                <a:solidFill>
                  <a:srgbClr val="000066"/>
                </a:solidFill>
              </a:rPr>
              <a:t>res </a:t>
            </a:r>
            <a:r>
              <a:rPr lang="it-IT" sz="2400" dirty="0" smtClean="0">
                <a:solidFill>
                  <a:srgbClr val="000066"/>
                </a:solidFill>
              </a:rPr>
              <a:t>ha </a:t>
            </a:r>
            <a:r>
              <a:rPr lang="it-IT" sz="2400" dirty="0">
                <a:solidFill>
                  <a:srgbClr val="000066"/>
                </a:solidFill>
              </a:rPr>
              <a:t>svolto esclusivamente il ruolo di occasione dell’evento dannoso, provocato, in realtà, da una causa estranea ad essa, e cioè dallo stesso comportamento colposo della </a:t>
            </a:r>
            <a:r>
              <a:rPr lang="it-IT" sz="2400" dirty="0" smtClean="0">
                <a:solidFill>
                  <a:srgbClr val="000066"/>
                </a:solidFill>
              </a:rPr>
              <a:t>danneggiata. alla </a:t>
            </a:r>
            <a:r>
              <a:rPr lang="it-IT" sz="2400" dirty="0">
                <a:solidFill>
                  <a:srgbClr val="000066"/>
                </a:solidFill>
              </a:rPr>
              <a:t>luce dello stato dei </a:t>
            </a:r>
            <a:r>
              <a:rPr lang="it-IT" sz="2400" dirty="0" smtClean="0">
                <a:solidFill>
                  <a:srgbClr val="000066"/>
                </a:solidFill>
              </a:rPr>
              <a:t>luoghi se </a:t>
            </a:r>
            <a:r>
              <a:rPr lang="it-IT" sz="2400" dirty="0">
                <a:solidFill>
                  <a:srgbClr val="000066"/>
                </a:solidFill>
              </a:rPr>
              <a:t>l’attrice avesse tenuto un comportamento più prudente ed </a:t>
            </a:r>
            <a:r>
              <a:rPr lang="it-IT" sz="2400" dirty="0" smtClean="0">
                <a:solidFill>
                  <a:srgbClr val="000066"/>
                </a:solidFill>
              </a:rPr>
              <a:t>accorto, avrebbe </a:t>
            </a:r>
            <a:r>
              <a:rPr lang="it-IT" sz="2400" dirty="0">
                <a:solidFill>
                  <a:srgbClr val="000066"/>
                </a:solidFill>
              </a:rPr>
              <a:t>potuto adottare le normali cautele necessarie per evitare il verificarsi dell’evento di danno</a:t>
            </a:r>
            <a:endParaRPr lang="it-IT" sz="2400" dirty="0" smtClean="0">
              <a:solidFill>
                <a:srgbClr val="000066"/>
              </a:solidFill>
            </a:endParaRPr>
          </a:p>
        </p:txBody>
      </p:sp>
    </p:spTree>
    <p:extLst>
      <p:ext uri="{BB962C8B-B14F-4D97-AF65-F5344CB8AC3E}">
        <p14:creationId xmlns:p14="http://schemas.microsoft.com/office/powerpoint/2010/main" xmlns="" val="21888794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a:solidFill>
              <a:schemeClr val="accent1"/>
            </a:solidFill>
          </a:ln>
        </p:spPr>
        <p:txBody>
          <a:bodyPr>
            <a:normAutofit fontScale="90000"/>
          </a:bodyPr>
          <a:lstStyle/>
          <a:p>
            <a:pPr algn="ctr"/>
            <a:r>
              <a:rPr lang="it-IT" b="1" dirty="0" smtClean="0">
                <a:solidFill>
                  <a:schemeClr val="accent1"/>
                </a:solidFill>
              </a:rPr>
              <a:t>Casistica in materia di cattiva manutenzione stradale</a:t>
            </a:r>
            <a:endParaRPr lang="it-IT" b="1" dirty="0">
              <a:solidFill>
                <a:schemeClr val="accent1"/>
              </a:solidFill>
            </a:endParaRPr>
          </a:p>
        </p:txBody>
      </p:sp>
      <p:pic>
        <p:nvPicPr>
          <p:cNvPr id="5122"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87624" y="1700808"/>
            <a:ext cx="7128792" cy="432048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6835820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a:solidFill>
              <a:schemeClr val="accent1"/>
            </a:solidFill>
          </a:ln>
        </p:spPr>
        <p:txBody>
          <a:bodyPr>
            <a:normAutofit fontScale="90000"/>
          </a:bodyPr>
          <a:lstStyle/>
          <a:p>
            <a:pPr algn="ctr"/>
            <a:r>
              <a:rPr lang="it-IT" b="1" dirty="0" smtClean="0">
                <a:solidFill>
                  <a:schemeClr val="accent1"/>
                </a:solidFill>
              </a:rPr>
              <a:t>Casistica in materia di cattiva manutenzione stradale</a:t>
            </a:r>
            <a:endParaRPr lang="it-IT" b="1" dirty="0">
              <a:solidFill>
                <a:schemeClr val="accent1"/>
              </a:solidFill>
            </a:endParaRPr>
          </a:p>
        </p:txBody>
      </p:sp>
      <p:sp>
        <p:nvSpPr>
          <p:cNvPr id="3" name="Segnaposto contenuto 2"/>
          <p:cNvSpPr>
            <a:spLocks noGrp="1"/>
          </p:cNvSpPr>
          <p:nvPr>
            <p:ph sz="quarter" idx="1"/>
          </p:nvPr>
        </p:nvSpPr>
        <p:spPr/>
        <p:txBody>
          <a:bodyPr>
            <a:normAutofit/>
          </a:bodyPr>
          <a:lstStyle/>
          <a:p>
            <a:pPr marL="0" indent="0">
              <a:buNone/>
            </a:pPr>
            <a:r>
              <a:rPr lang="it-IT" sz="2000" b="1" dirty="0">
                <a:solidFill>
                  <a:srgbClr val="000066"/>
                </a:solidFill>
              </a:rPr>
              <a:t>Tombino </a:t>
            </a:r>
            <a:r>
              <a:rPr lang="it-IT" sz="2000" b="1" dirty="0" smtClean="0">
                <a:solidFill>
                  <a:srgbClr val="000066"/>
                </a:solidFill>
              </a:rPr>
              <a:t>aperto: ACCERTATA RESPONSABILITA’ ENTE</a:t>
            </a:r>
          </a:p>
          <a:p>
            <a:pPr marL="0" indent="0" algn="just">
              <a:buNone/>
            </a:pPr>
            <a:r>
              <a:rPr lang="it-IT" sz="2000" b="1" dirty="0" smtClean="0">
                <a:solidFill>
                  <a:srgbClr val="000066"/>
                </a:solidFill>
              </a:rPr>
              <a:t>Cassazione  n. 11709 del 2009:</a:t>
            </a:r>
            <a:r>
              <a:rPr lang="it-IT" sz="2000" dirty="0" smtClean="0">
                <a:solidFill>
                  <a:srgbClr val="000066"/>
                </a:solidFill>
              </a:rPr>
              <a:t> Vanno rigorosamente segnalate buche, tombini, in generale tutti i lavori in corso per strada. Diversamente la mancata segnalazione in caso di incidente stradale farà emergere la responsabilità degli utenti alla manutenzione delle strade ex art. 2051. anche nel caso in cui l’automobilista abbia sua volta tenuto un comportamento imprudente superando i limiti di velocità.</a:t>
            </a:r>
          </a:p>
          <a:p>
            <a:pPr marL="0" indent="0" algn="just">
              <a:buNone/>
            </a:pPr>
            <a:r>
              <a:rPr lang="it-IT" sz="2000" dirty="0" smtClean="0">
                <a:solidFill>
                  <a:srgbClr val="000066"/>
                </a:solidFill>
              </a:rPr>
              <a:t>Ammesso anche che il ciclomotore tenesse una velocità eccessiva, la presenza di un cartello di segnalazione e pericolo gli avrebbe consentito di adottare le manovre di emergenza, necessarie ad evitare l’incidente o ad evitarne le conseguenze (in particolare di ridurre la velocità).</a:t>
            </a:r>
          </a:p>
          <a:p>
            <a:pPr marL="0" indent="0" algn="just">
              <a:buNone/>
            </a:pPr>
            <a:endParaRPr lang="it-IT" sz="2000" dirty="0">
              <a:solidFill>
                <a:srgbClr val="000066"/>
              </a:solidFill>
            </a:endParaRPr>
          </a:p>
        </p:txBody>
      </p:sp>
    </p:spTree>
    <p:extLst>
      <p:ext uri="{BB962C8B-B14F-4D97-AF65-F5344CB8AC3E}">
        <p14:creationId xmlns:p14="http://schemas.microsoft.com/office/powerpoint/2010/main" xmlns="" val="42139385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a:solidFill>
              <a:schemeClr val="accent1"/>
            </a:solidFill>
          </a:ln>
        </p:spPr>
        <p:txBody>
          <a:bodyPr>
            <a:normAutofit fontScale="90000"/>
          </a:bodyPr>
          <a:lstStyle/>
          <a:p>
            <a:pPr algn="ctr"/>
            <a:r>
              <a:rPr lang="it-IT" b="1" dirty="0" smtClean="0">
                <a:solidFill>
                  <a:schemeClr val="accent1"/>
                </a:solidFill>
              </a:rPr>
              <a:t>Casistica in materia di cattiva manutenzione stradale</a:t>
            </a:r>
            <a:endParaRPr lang="it-IT" b="1" dirty="0">
              <a:solidFill>
                <a:schemeClr val="accent1"/>
              </a:solidFill>
            </a:endParaRPr>
          </a:p>
        </p:txBody>
      </p:sp>
      <p:pic>
        <p:nvPicPr>
          <p:cNvPr id="6148" name="Picture 4"/>
          <p:cNvPicPr>
            <a:picLocks noGrp="1" noChangeAspect="1" noChangeArrowheads="1"/>
          </p:cNvPicPr>
          <p:nvPr>
            <p:ph sz="quarter"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59632" y="1590675"/>
            <a:ext cx="7128792" cy="42862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9475933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a:solidFill>
              <a:schemeClr val="accent1"/>
            </a:solidFill>
          </a:ln>
        </p:spPr>
        <p:txBody>
          <a:bodyPr>
            <a:normAutofit fontScale="90000"/>
          </a:bodyPr>
          <a:lstStyle/>
          <a:p>
            <a:pPr algn="ctr"/>
            <a:r>
              <a:rPr lang="it-IT" b="1" dirty="0" smtClean="0">
                <a:solidFill>
                  <a:schemeClr val="accent1"/>
                </a:solidFill>
              </a:rPr>
              <a:t>Casistica in materia di cattiva manutenzione stradale</a:t>
            </a:r>
            <a:endParaRPr lang="it-IT" b="1" dirty="0">
              <a:solidFill>
                <a:schemeClr val="accent1"/>
              </a:solidFill>
            </a:endParaRPr>
          </a:p>
        </p:txBody>
      </p:sp>
      <p:sp>
        <p:nvSpPr>
          <p:cNvPr id="3" name="Segnaposto contenuto 2"/>
          <p:cNvSpPr>
            <a:spLocks noGrp="1"/>
          </p:cNvSpPr>
          <p:nvPr>
            <p:ph sz="quarter" idx="1"/>
          </p:nvPr>
        </p:nvSpPr>
        <p:spPr/>
        <p:txBody>
          <a:bodyPr>
            <a:normAutofit/>
          </a:bodyPr>
          <a:lstStyle/>
          <a:p>
            <a:pPr marL="0" indent="0">
              <a:buNone/>
            </a:pPr>
            <a:r>
              <a:rPr lang="it-IT" sz="2000" b="1" dirty="0" smtClean="0">
                <a:solidFill>
                  <a:srgbClr val="000066"/>
                </a:solidFill>
              </a:rPr>
              <a:t>Ghiaccio su strada: ACCERTATA RESPONSABILITA’ ENTE</a:t>
            </a:r>
          </a:p>
          <a:p>
            <a:pPr marL="0" indent="0" algn="just">
              <a:buNone/>
            </a:pPr>
            <a:r>
              <a:rPr lang="it-IT" sz="2000" b="1" dirty="0" err="1" smtClean="0">
                <a:solidFill>
                  <a:srgbClr val="000066"/>
                </a:solidFill>
              </a:rPr>
              <a:t>Trib</a:t>
            </a:r>
            <a:r>
              <a:rPr lang="it-IT" sz="2000" b="1" dirty="0" smtClean="0">
                <a:solidFill>
                  <a:srgbClr val="000066"/>
                </a:solidFill>
              </a:rPr>
              <a:t>. Monza 2007: </a:t>
            </a:r>
            <a:r>
              <a:rPr lang="it-IT" sz="2000" dirty="0" smtClean="0">
                <a:solidFill>
                  <a:srgbClr val="000066"/>
                </a:solidFill>
              </a:rPr>
              <a:t>È stata riconosciuta insidiosa l’estemporanea ma spessa coltre di gelo determinatasi per incuria nella manutenzione della strada , cioè la lastra di ghiaccio derivante dal raffreddamento di superficie molto umida, in quanto l’ente era a conoscenza già due giorni prima dell’evento della presenza di neve e ghiaccio sulla sede stradale</a:t>
            </a:r>
          </a:p>
          <a:p>
            <a:pPr marL="0" indent="0" algn="just">
              <a:buNone/>
            </a:pPr>
            <a:r>
              <a:rPr lang="it-IT" sz="2000" b="1" dirty="0" err="1" smtClean="0">
                <a:solidFill>
                  <a:srgbClr val="000066"/>
                </a:solidFill>
              </a:rPr>
              <a:t>Trib</a:t>
            </a:r>
            <a:r>
              <a:rPr lang="it-IT" sz="2000" b="1" dirty="0" smtClean="0">
                <a:solidFill>
                  <a:srgbClr val="000066"/>
                </a:solidFill>
              </a:rPr>
              <a:t> Trento 2014: </a:t>
            </a:r>
            <a:r>
              <a:rPr lang="it-IT" sz="2000" dirty="0" smtClean="0">
                <a:solidFill>
                  <a:srgbClr val="000066"/>
                </a:solidFill>
              </a:rPr>
              <a:t>non costituisce caso fortuito, tale da escludere la responsabilità ex art. 2051 c.c. la presenza di un cumulo di ghiaccio sul marciapiede o la nevicata al momento dell’evento, né a tal fine il Comune può invocare gli asseriti elevati costi di manutenzione necessari per la rimozione, argomento irrilevante.</a:t>
            </a:r>
            <a:endParaRPr lang="it-IT" sz="2000" dirty="0">
              <a:solidFill>
                <a:srgbClr val="000066"/>
              </a:solidFill>
            </a:endParaRPr>
          </a:p>
        </p:txBody>
      </p:sp>
    </p:spTree>
    <p:extLst>
      <p:ext uri="{BB962C8B-B14F-4D97-AF65-F5344CB8AC3E}">
        <p14:creationId xmlns:p14="http://schemas.microsoft.com/office/powerpoint/2010/main" xmlns="" val="1025758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a:solidFill>
              <a:schemeClr val="accent1"/>
            </a:solidFill>
          </a:ln>
        </p:spPr>
        <p:txBody>
          <a:bodyPr anchor="ctr" anchorCtr="0">
            <a:normAutofit/>
          </a:bodyPr>
          <a:lstStyle/>
          <a:p>
            <a:pPr algn="ctr"/>
            <a:r>
              <a:rPr lang="it-IT" b="1" dirty="0" smtClean="0">
                <a:solidFill>
                  <a:schemeClr val="accent1"/>
                </a:solidFill>
              </a:rPr>
              <a:t>Doveri e obblighi dell’ente</a:t>
            </a:r>
            <a:endParaRPr lang="it-IT" b="1" dirty="0">
              <a:solidFill>
                <a:schemeClr val="accent1"/>
              </a:solidFill>
            </a:endParaRPr>
          </a:p>
        </p:txBody>
      </p:sp>
      <p:sp>
        <p:nvSpPr>
          <p:cNvPr id="3" name="Segnaposto contenuto 2"/>
          <p:cNvSpPr>
            <a:spLocks noGrp="1"/>
          </p:cNvSpPr>
          <p:nvPr>
            <p:ph sz="quarter" idx="1"/>
          </p:nvPr>
        </p:nvSpPr>
        <p:spPr/>
        <p:txBody>
          <a:bodyPr>
            <a:normAutofit/>
          </a:bodyPr>
          <a:lstStyle/>
          <a:p>
            <a:pPr marL="0" lvl="0" indent="0" algn="ctr">
              <a:buClr>
                <a:srgbClr val="D34817"/>
              </a:buClr>
              <a:buNone/>
            </a:pPr>
            <a:endParaRPr lang="it-IT" sz="2800" dirty="0" smtClean="0">
              <a:solidFill>
                <a:srgbClr val="000066"/>
              </a:solidFill>
            </a:endParaRPr>
          </a:p>
          <a:p>
            <a:pPr algn="just">
              <a:buClr>
                <a:srgbClr val="D34817"/>
              </a:buClr>
            </a:pPr>
            <a:r>
              <a:rPr lang="it-IT" sz="2200" b="1" dirty="0" smtClean="0">
                <a:solidFill>
                  <a:srgbClr val="000066"/>
                </a:solidFill>
              </a:rPr>
              <a:t>MANUTENZIONE</a:t>
            </a:r>
            <a:r>
              <a:rPr lang="it-IT" sz="2200" dirty="0" smtClean="0">
                <a:solidFill>
                  <a:srgbClr val="000066"/>
                </a:solidFill>
              </a:rPr>
              <a:t> delle strade: </a:t>
            </a:r>
            <a:r>
              <a:rPr lang="it-IT" sz="2200" b="1" dirty="0" smtClean="0">
                <a:solidFill>
                  <a:srgbClr val="000066"/>
                </a:solidFill>
              </a:rPr>
              <a:t>ordinaria</a:t>
            </a:r>
            <a:r>
              <a:rPr lang="it-IT" sz="2200" dirty="0" smtClean="0">
                <a:solidFill>
                  <a:srgbClr val="000066"/>
                </a:solidFill>
              </a:rPr>
              <a:t> dunque funzionale alla conservazione o al ripristino del manto  e nonché </a:t>
            </a:r>
            <a:r>
              <a:rPr lang="it-IT" sz="2200" b="1" dirty="0" smtClean="0">
                <a:solidFill>
                  <a:srgbClr val="000066"/>
                </a:solidFill>
              </a:rPr>
              <a:t>straordinaria</a:t>
            </a:r>
            <a:r>
              <a:rPr lang="it-IT" sz="2200" dirty="0">
                <a:solidFill>
                  <a:srgbClr val="000066"/>
                </a:solidFill>
              </a:rPr>
              <a:t> </a:t>
            </a:r>
            <a:r>
              <a:rPr lang="it-IT" sz="2200" dirty="0" smtClean="0">
                <a:solidFill>
                  <a:srgbClr val="000066"/>
                </a:solidFill>
              </a:rPr>
              <a:t>intesa quali interventi di ristrutturazione ampliamento potenziamento comportanti una modifica migliorativa</a:t>
            </a:r>
          </a:p>
          <a:p>
            <a:pPr algn="just">
              <a:buClr>
                <a:srgbClr val="D34817"/>
              </a:buClr>
            </a:pPr>
            <a:r>
              <a:rPr lang="it-IT" sz="2200" b="1" dirty="0" smtClean="0">
                <a:solidFill>
                  <a:srgbClr val="000066"/>
                </a:solidFill>
              </a:rPr>
              <a:t>GESTIONE: </a:t>
            </a:r>
            <a:r>
              <a:rPr lang="it-IT" sz="2200" dirty="0" smtClean="0">
                <a:solidFill>
                  <a:srgbClr val="000066"/>
                </a:solidFill>
              </a:rPr>
              <a:t>ogni attività per garantire sicurezza e fluidità della circolazione (es. installazione segnaletica, barriere protettive)</a:t>
            </a:r>
          </a:p>
          <a:p>
            <a:pPr algn="just">
              <a:buClr>
                <a:srgbClr val="D34817"/>
              </a:buClr>
            </a:pPr>
            <a:r>
              <a:rPr lang="it-IT" sz="2200" b="1" dirty="0" smtClean="0">
                <a:solidFill>
                  <a:srgbClr val="000066"/>
                </a:solidFill>
              </a:rPr>
              <a:t>ANALISI PREVENTIVA DELLA SICUREZZA, OBBLIGHI DI VIGILANZA E CONTROLLO</a:t>
            </a:r>
          </a:p>
          <a:p>
            <a:pPr algn="just">
              <a:buClr>
                <a:srgbClr val="D34817"/>
              </a:buClr>
            </a:pPr>
            <a:endParaRPr lang="it-IT" sz="2200" dirty="0" smtClean="0">
              <a:solidFill>
                <a:srgbClr val="000066"/>
              </a:solidFill>
            </a:endParaRPr>
          </a:p>
          <a:p>
            <a:pPr algn="just">
              <a:buClr>
                <a:srgbClr val="D34817"/>
              </a:buClr>
            </a:pPr>
            <a:endParaRPr lang="it-IT" sz="4400" dirty="0" smtClean="0">
              <a:solidFill>
                <a:srgbClr val="000066"/>
              </a:solidFill>
            </a:endParaRPr>
          </a:p>
        </p:txBody>
      </p:sp>
    </p:spTree>
    <p:extLst>
      <p:ext uri="{BB962C8B-B14F-4D97-AF65-F5344CB8AC3E}">
        <p14:creationId xmlns:p14="http://schemas.microsoft.com/office/powerpoint/2010/main" xmlns="" val="3881190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a:solidFill>
              <a:schemeClr val="accent1"/>
            </a:solidFill>
          </a:ln>
        </p:spPr>
        <p:txBody>
          <a:bodyPr>
            <a:normAutofit fontScale="90000"/>
          </a:bodyPr>
          <a:lstStyle/>
          <a:p>
            <a:pPr algn="ctr"/>
            <a:r>
              <a:rPr lang="it-IT" b="1" dirty="0" smtClean="0">
                <a:solidFill>
                  <a:schemeClr val="accent1"/>
                </a:solidFill>
              </a:rPr>
              <a:t>Casistica in materia di cattiva manutenzione stradale</a:t>
            </a:r>
            <a:endParaRPr lang="it-IT" b="1" dirty="0">
              <a:solidFill>
                <a:schemeClr val="accent1"/>
              </a:solidFill>
            </a:endParaRPr>
          </a:p>
        </p:txBody>
      </p:sp>
      <p:sp>
        <p:nvSpPr>
          <p:cNvPr id="3" name="Segnaposto contenuto 2"/>
          <p:cNvSpPr>
            <a:spLocks noGrp="1"/>
          </p:cNvSpPr>
          <p:nvPr>
            <p:ph sz="quarter" idx="1"/>
          </p:nvPr>
        </p:nvSpPr>
        <p:spPr/>
        <p:txBody>
          <a:bodyPr>
            <a:normAutofit/>
          </a:bodyPr>
          <a:lstStyle/>
          <a:p>
            <a:pPr marL="0" indent="0">
              <a:buNone/>
            </a:pPr>
            <a:r>
              <a:rPr lang="it-IT" sz="2000" b="1" dirty="0" smtClean="0">
                <a:solidFill>
                  <a:srgbClr val="000066"/>
                </a:solidFill>
              </a:rPr>
              <a:t>Ghiaccio su strada: ESCLUSA RESPONSABILITA’ ENTE</a:t>
            </a:r>
          </a:p>
          <a:p>
            <a:pPr marL="0" indent="0" algn="just">
              <a:buNone/>
            </a:pPr>
            <a:r>
              <a:rPr lang="it-IT" sz="2000" b="1" dirty="0" err="1" smtClean="0">
                <a:solidFill>
                  <a:srgbClr val="000066"/>
                </a:solidFill>
              </a:rPr>
              <a:t>Trib</a:t>
            </a:r>
            <a:r>
              <a:rPr lang="it-IT" sz="2000" b="1" dirty="0" smtClean="0">
                <a:solidFill>
                  <a:srgbClr val="000066"/>
                </a:solidFill>
              </a:rPr>
              <a:t>. Fermo 2004: </a:t>
            </a:r>
            <a:r>
              <a:rPr lang="it-IT" sz="2000" dirty="0" smtClean="0">
                <a:solidFill>
                  <a:srgbClr val="000066"/>
                </a:solidFill>
              </a:rPr>
              <a:t>È esclusa la responsabilità dell’ente nel caso in cui il conducente di un autoveicolo, in presenza di ghiaccio sulla strada abbia tenuto una condotta imprudente non conforme alle comuni regole dettate dal codice della strada.</a:t>
            </a:r>
          </a:p>
          <a:p>
            <a:pPr marL="0" indent="0" algn="just">
              <a:buNone/>
            </a:pPr>
            <a:r>
              <a:rPr lang="it-IT" sz="2000" b="1" dirty="0" err="1" smtClean="0">
                <a:solidFill>
                  <a:srgbClr val="000066"/>
                </a:solidFill>
              </a:rPr>
              <a:t>Cass</a:t>
            </a:r>
            <a:r>
              <a:rPr lang="it-IT" sz="2000" b="1" dirty="0" smtClean="0">
                <a:solidFill>
                  <a:srgbClr val="000066"/>
                </a:solidFill>
              </a:rPr>
              <a:t> n. 14993 del 2002: </a:t>
            </a:r>
            <a:r>
              <a:rPr lang="it-IT" sz="2000" dirty="0" smtClean="0">
                <a:solidFill>
                  <a:srgbClr val="000066"/>
                </a:solidFill>
              </a:rPr>
              <a:t>incidente stradale verificatosi per la presenza di lastre di ghiaccio su un’autostrada: esclusione della responsabilità della società concessionaria, atteso sia che esistevano segnali stradali di generico e specifico di ghiaccio sulla strada sia che erano presenti al momento del sinistro condizioni di tempo e di luogo che avrebbero dovuto imporre una condotta dell’automobilista adeguata a quelle condizioni.</a:t>
            </a:r>
            <a:endParaRPr lang="it-IT" sz="2000" dirty="0">
              <a:solidFill>
                <a:srgbClr val="000066"/>
              </a:solidFill>
            </a:endParaRPr>
          </a:p>
        </p:txBody>
      </p:sp>
    </p:spTree>
    <p:extLst>
      <p:ext uri="{BB962C8B-B14F-4D97-AF65-F5344CB8AC3E}">
        <p14:creationId xmlns:p14="http://schemas.microsoft.com/office/powerpoint/2010/main" xmlns="" val="9135494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a:solidFill>
              <a:schemeClr val="accent1"/>
            </a:solidFill>
          </a:ln>
        </p:spPr>
        <p:txBody>
          <a:bodyPr anchor="ctr" anchorCtr="0">
            <a:noAutofit/>
          </a:bodyPr>
          <a:lstStyle/>
          <a:p>
            <a:pPr algn="ctr"/>
            <a:r>
              <a:rPr lang="it-IT" sz="3600" b="1" dirty="0" smtClean="0">
                <a:solidFill>
                  <a:schemeClr val="accent1"/>
                </a:solidFill>
              </a:rPr>
              <a:t>Raccomandazioni al perito</a:t>
            </a:r>
            <a:endParaRPr lang="it-IT" sz="3600" b="1" dirty="0">
              <a:solidFill>
                <a:schemeClr val="accent1"/>
              </a:solidFill>
            </a:endParaRPr>
          </a:p>
        </p:txBody>
      </p:sp>
      <p:sp>
        <p:nvSpPr>
          <p:cNvPr id="3" name="Segnaposto contenuto 2"/>
          <p:cNvSpPr>
            <a:spLocks noGrp="1"/>
          </p:cNvSpPr>
          <p:nvPr>
            <p:ph sz="quarter" idx="1"/>
          </p:nvPr>
        </p:nvSpPr>
        <p:spPr>
          <a:xfrm>
            <a:off x="899592" y="1484784"/>
            <a:ext cx="7772400" cy="4572000"/>
          </a:xfrm>
        </p:spPr>
        <p:txBody>
          <a:bodyPr>
            <a:normAutofit fontScale="92500" lnSpcReduction="10000"/>
          </a:bodyPr>
          <a:lstStyle/>
          <a:p>
            <a:pPr marL="0" indent="0">
              <a:buNone/>
            </a:pPr>
            <a:endParaRPr lang="it-IT" dirty="0" smtClean="0"/>
          </a:p>
          <a:p>
            <a:pPr algn="just"/>
            <a:r>
              <a:rPr lang="it-IT" sz="2800" dirty="0">
                <a:solidFill>
                  <a:srgbClr val="000066"/>
                </a:solidFill>
              </a:rPr>
              <a:t>Rilievi approfonditi sulle condizioni </a:t>
            </a:r>
            <a:r>
              <a:rPr lang="it-IT" sz="2800" dirty="0" smtClean="0">
                <a:solidFill>
                  <a:srgbClr val="000066"/>
                </a:solidFill>
              </a:rPr>
              <a:t>concrete e sullo stato della cosa</a:t>
            </a:r>
            <a:endParaRPr lang="it-IT" sz="2800" dirty="0">
              <a:solidFill>
                <a:srgbClr val="000066"/>
              </a:solidFill>
            </a:endParaRPr>
          </a:p>
          <a:p>
            <a:pPr marL="0" indent="0" algn="just">
              <a:buNone/>
            </a:pPr>
            <a:r>
              <a:rPr lang="it-IT" sz="2800" dirty="0">
                <a:solidFill>
                  <a:srgbClr val="000066"/>
                </a:solidFill>
              </a:rPr>
              <a:t>(posizione, larghezza insidia </a:t>
            </a:r>
            <a:r>
              <a:rPr lang="it-IT" sz="2800" dirty="0" smtClean="0">
                <a:solidFill>
                  <a:srgbClr val="000066"/>
                </a:solidFill>
              </a:rPr>
              <a:t>….)</a:t>
            </a:r>
          </a:p>
          <a:p>
            <a:pPr marL="0" indent="0" algn="just">
              <a:buNone/>
            </a:pPr>
            <a:endParaRPr lang="it-IT" sz="2800" dirty="0">
              <a:solidFill>
                <a:srgbClr val="000066"/>
              </a:solidFill>
            </a:endParaRPr>
          </a:p>
          <a:p>
            <a:pPr algn="just"/>
            <a:r>
              <a:rPr lang="it-IT" sz="2800" dirty="0" smtClean="0">
                <a:solidFill>
                  <a:srgbClr val="000066"/>
                </a:solidFill>
              </a:rPr>
              <a:t>Inquadramento </a:t>
            </a:r>
            <a:r>
              <a:rPr lang="it-IT" sz="2800" dirty="0">
                <a:solidFill>
                  <a:srgbClr val="000066"/>
                </a:solidFill>
              </a:rPr>
              <a:t>del problema </a:t>
            </a:r>
            <a:r>
              <a:rPr lang="it-IT" sz="2800" dirty="0" smtClean="0">
                <a:solidFill>
                  <a:srgbClr val="000066"/>
                </a:solidFill>
              </a:rPr>
              <a:t>di cui trattasi</a:t>
            </a:r>
            <a:endParaRPr lang="it-IT" sz="2800" dirty="0">
              <a:solidFill>
                <a:srgbClr val="000066"/>
              </a:solidFill>
            </a:endParaRPr>
          </a:p>
          <a:p>
            <a:pPr marL="0" indent="0" algn="just">
              <a:buNone/>
            </a:pPr>
            <a:r>
              <a:rPr lang="it-IT" sz="2800" dirty="0" smtClean="0">
                <a:solidFill>
                  <a:srgbClr val="000066"/>
                </a:solidFill>
              </a:rPr>
              <a:t>(verificazione evento, natura strada … )</a:t>
            </a:r>
          </a:p>
          <a:p>
            <a:pPr marL="0" indent="0" algn="just">
              <a:buNone/>
            </a:pPr>
            <a:endParaRPr lang="it-IT" sz="2800" dirty="0">
              <a:solidFill>
                <a:srgbClr val="000066"/>
              </a:solidFill>
            </a:endParaRPr>
          </a:p>
          <a:p>
            <a:pPr algn="just"/>
            <a:r>
              <a:rPr lang="it-IT" sz="2800" dirty="0" err="1" smtClean="0">
                <a:solidFill>
                  <a:srgbClr val="000066"/>
                </a:solidFill>
              </a:rPr>
              <a:t>Usufruibilità</a:t>
            </a:r>
            <a:r>
              <a:rPr lang="it-IT" sz="2800" dirty="0" smtClean="0">
                <a:solidFill>
                  <a:srgbClr val="000066"/>
                </a:solidFill>
              </a:rPr>
              <a:t> giudiziale dell’elaborato (astensione</a:t>
            </a:r>
          </a:p>
          <a:p>
            <a:pPr marL="0" indent="0" algn="just">
              <a:buNone/>
            </a:pPr>
            <a:r>
              <a:rPr lang="it-IT" sz="2800" dirty="0" smtClean="0">
                <a:solidFill>
                  <a:srgbClr val="000066"/>
                </a:solidFill>
              </a:rPr>
              <a:t> </a:t>
            </a:r>
            <a:r>
              <a:rPr lang="it-IT" sz="2800" dirty="0">
                <a:solidFill>
                  <a:srgbClr val="000066"/>
                </a:solidFill>
              </a:rPr>
              <a:t>da giudizi di natura </a:t>
            </a:r>
            <a:r>
              <a:rPr lang="it-IT" sz="2800" dirty="0" smtClean="0">
                <a:solidFill>
                  <a:srgbClr val="000066"/>
                </a:solidFill>
              </a:rPr>
              <a:t>giuridica)</a:t>
            </a:r>
            <a:endParaRPr lang="it-IT" sz="2800" dirty="0">
              <a:solidFill>
                <a:srgbClr val="000066"/>
              </a:solidFill>
            </a:endParaRPr>
          </a:p>
        </p:txBody>
      </p:sp>
    </p:spTree>
    <p:extLst>
      <p:ext uri="{BB962C8B-B14F-4D97-AF65-F5344CB8AC3E}">
        <p14:creationId xmlns:p14="http://schemas.microsoft.com/office/powerpoint/2010/main" xmlns="" val="12313544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4400" y="274638"/>
            <a:ext cx="7618040" cy="1143000"/>
          </a:xfrm>
        </p:spPr>
        <p:txBody>
          <a:bodyPr/>
          <a:lstStyle/>
          <a:p>
            <a:endParaRPr lang="it-IT"/>
          </a:p>
        </p:txBody>
      </p:sp>
      <p:pic>
        <p:nvPicPr>
          <p:cNvPr id="1026"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899592" y="1690938"/>
            <a:ext cx="7699485" cy="439248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Rettangolo 3"/>
          <p:cNvSpPr/>
          <p:nvPr/>
        </p:nvSpPr>
        <p:spPr>
          <a:xfrm>
            <a:off x="1835696" y="2132856"/>
            <a:ext cx="5328592" cy="1754326"/>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it-IT" sz="5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GRAZIE Per L’attenzione</a:t>
            </a:r>
            <a:endParaRPr lang="it-IT"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5" name="Rettangolo 4"/>
          <p:cNvSpPr/>
          <p:nvPr/>
        </p:nvSpPr>
        <p:spPr>
          <a:xfrm>
            <a:off x="3067108" y="5085184"/>
            <a:ext cx="3369832" cy="523220"/>
          </a:xfrm>
          <a:prstGeom prst="rect">
            <a:avLst/>
          </a:prstGeom>
          <a:noFill/>
        </p:spPr>
        <p:txBody>
          <a:bodyPr wrap="none" lIns="91440" tIns="45720" rIns="91440" bIns="45720">
            <a:spAutoFit/>
          </a:bodyPr>
          <a:lstStyle/>
          <a:p>
            <a:pPr algn="ctr"/>
            <a:r>
              <a:rPr lang="it-IT"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Avv. Pierluigi Vinci</a:t>
            </a:r>
            <a:endParaRPr lang="it-IT" sz="2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xmlns="" val="23536833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a:solidFill>
              <a:schemeClr val="accent1"/>
            </a:solidFill>
          </a:ln>
        </p:spPr>
        <p:txBody>
          <a:bodyPr anchor="ctr" anchorCtr="0"/>
          <a:lstStyle/>
          <a:p>
            <a:pPr algn="ctr"/>
            <a:r>
              <a:rPr lang="it-IT" sz="3200" b="1" dirty="0" smtClean="0">
                <a:solidFill>
                  <a:srgbClr val="D34817"/>
                </a:solidFill>
              </a:rPr>
              <a:t>Soggetti custodi/gestori </a:t>
            </a:r>
            <a:r>
              <a:rPr lang="it-IT" sz="3200" b="1" dirty="0">
                <a:solidFill>
                  <a:srgbClr val="D34817"/>
                </a:solidFill>
              </a:rPr>
              <a:t>del </a:t>
            </a:r>
            <a:r>
              <a:rPr lang="it-IT" sz="3200" b="1" dirty="0" smtClean="0">
                <a:solidFill>
                  <a:srgbClr val="D34817"/>
                </a:solidFill>
              </a:rPr>
              <a:t>bene</a:t>
            </a:r>
            <a:endParaRPr lang="it-IT" b="1" dirty="0"/>
          </a:p>
        </p:txBody>
      </p:sp>
      <p:sp>
        <p:nvSpPr>
          <p:cNvPr id="3" name="Segnaposto contenuto 2"/>
          <p:cNvSpPr>
            <a:spLocks noGrp="1"/>
          </p:cNvSpPr>
          <p:nvPr>
            <p:ph sz="quarter" idx="1"/>
          </p:nvPr>
        </p:nvSpPr>
        <p:spPr/>
        <p:txBody>
          <a:bodyPr>
            <a:normAutofit fontScale="85000" lnSpcReduction="20000"/>
          </a:bodyPr>
          <a:lstStyle/>
          <a:p>
            <a:pPr marL="0" lvl="0" indent="0" algn="ctr">
              <a:buClr>
                <a:srgbClr val="D34817"/>
              </a:buClr>
              <a:buNone/>
            </a:pPr>
            <a:endParaRPr lang="it-IT" sz="2800" dirty="0" smtClean="0">
              <a:solidFill>
                <a:srgbClr val="000066"/>
              </a:solidFill>
            </a:endParaRPr>
          </a:p>
          <a:p>
            <a:pPr marL="0" lvl="0" indent="0" algn="ctr">
              <a:buClr>
                <a:srgbClr val="D34817"/>
              </a:buClr>
              <a:buNone/>
            </a:pPr>
            <a:r>
              <a:rPr lang="it-IT" sz="2800" dirty="0" smtClean="0">
                <a:solidFill>
                  <a:srgbClr val="000066"/>
                </a:solidFill>
              </a:rPr>
              <a:t>Tre categorie di CUSTODI/GESTORI:</a:t>
            </a:r>
          </a:p>
          <a:p>
            <a:pPr marL="0" lvl="0" indent="0" algn="ctr">
              <a:buClr>
                <a:srgbClr val="D34817"/>
              </a:buClr>
              <a:buNone/>
            </a:pPr>
            <a:endParaRPr lang="it-IT" sz="2800" dirty="0" smtClean="0">
              <a:solidFill>
                <a:srgbClr val="000066"/>
              </a:solidFill>
            </a:endParaRPr>
          </a:p>
          <a:p>
            <a:pPr lvl="0" algn="just">
              <a:buClr>
                <a:srgbClr val="D34817"/>
              </a:buClr>
              <a:buFont typeface="Wingdings" panose="05000000000000000000" pitchFamily="2" charset="2"/>
              <a:buChar char="§"/>
            </a:pPr>
            <a:r>
              <a:rPr lang="it-IT" sz="2800" b="1" dirty="0" smtClean="0">
                <a:solidFill>
                  <a:srgbClr val="000066"/>
                </a:solidFill>
              </a:rPr>
              <a:t>PROPRIETARI E TITOLARI delle strade </a:t>
            </a:r>
            <a:r>
              <a:rPr lang="it-IT" sz="2800" dirty="0" smtClean="0">
                <a:solidFill>
                  <a:srgbClr val="000066"/>
                </a:solidFill>
              </a:rPr>
              <a:t>(amministrazioni pubbliche e enti: </a:t>
            </a:r>
            <a:r>
              <a:rPr lang="it-IT" sz="2800" dirty="0">
                <a:solidFill>
                  <a:srgbClr val="000066"/>
                </a:solidFill>
              </a:rPr>
              <a:t>Stato </a:t>
            </a:r>
            <a:r>
              <a:rPr lang="it-IT" sz="2800" dirty="0" smtClean="0">
                <a:solidFill>
                  <a:srgbClr val="000066"/>
                </a:solidFill>
              </a:rPr>
              <a:t>Regioni, Provincie , Comuni)</a:t>
            </a:r>
          </a:p>
          <a:p>
            <a:pPr lvl="0" algn="just">
              <a:buClr>
                <a:srgbClr val="D34817"/>
              </a:buClr>
              <a:buFont typeface="Wingdings" panose="05000000000000000000" pitchFamily="2" charset="2"/>
              <a:buChar char="§"/>
            </a:pPr>
            <a:r>
              <a:rPr lang="it-IT" sz="2800" b="1" dirty="0" smtClean="0">
                <a:solidFill>
                  <a:srgbClr val="000066"/>
                </a:solidFill>
              </a:rPr>
              <a:t>ENTI TERRITORIALI AFFIDATARI </a:t>
            </a:r>
            <a:r>
              <a:rPr lang="it-IT" sz="2800" dirty="0" smtClean="0">
                <a:solidFill>
                  <a:srgbClr val="000066"/>
                </a:solidFill>
              </a:rPr>
              <a:t>(Provincie, Comuni)</a:t>
            </a:r>
          </a:p>
          <a:p>
            <a:pPr algn="just">
              <a:buClr>
                <a:srgbClr val="D34817"/>
              </a:buClr>
              <a:buFont typeface="Wingdings" panose="05000000000000000000" pitchFamily="2" charset="2"/>
              <a:buChar char="§"/>
            </a:pPr>
            <a:r>
              <a:rPr lang="it-IT" sz="2800" b="1" dirty="0" smtClean="0">
                <a:solidFill>
                  <a:srgbClr val="000066"/>
                </a:solidFill>
              </a:rPr>
              <a:t>SOCIETA’ CONCESSIONARIE E SOCIETA’ SUBCONCESSIONARIE </a:t>
            </a:r>
            <a:r>
              <a:rPr lang="it-IT" sz="2800" dirty="0">
                <a:solidFill>
                  <a:srgbClr val="000066"/>
                </a:solidFill>
              </a:rPr>
              <a:t>cui  </a:t>
            </a:r>
            <a:r>
              <a:rPr lang="it-IT" sz="2800" dirty="0" smtClean="0">
                <a:solidFill>
                  <a:srgbClr val="000066"/>
                </a:solidFill>
              </a:rPr>
              <a:t>gli enti proprietari </a:t>
            </a:r>
            <a:r>
              <a:rPr lang="it-IT" sz="2800" dirty="0">
                <a:solidFill>
                  <a:srgbClr val="000066"/>
                </a:solidFill>
              </a:rPr>
              <a:t>trasferiscono o comunque affidano (anche </a:t>
            </a:r>
            <a:r>
              <a:rPr lang="it-IT" sz="2800" dirty="0" smtClean="0">
                <a:solidFill>
                  <a:srgbClr val="000066"/>
                </a:solidFill>
              </a:rPr>
              <a:t>in </a:t>
            </a:r>
            <a:r>
              <a:rPr lang="it-IT" sz="2800" dirty="0">
                <a:solidFill>
                  <a:srgbClr val="000066"/>
                </a:solidFill>
              </a:rPr>
              <a:t>via </a:t>
            </a:r>
            <a:r>
              <a:rPr lang="it-IT" sz="2800" dirty="0" smtClean="0">
                <a:solidFill>
                  <a:srgbClr val="000066"/>
                </a:solidFill>
              </a:rPr>
              <a:t>temporanea) gestione / manutenzione / pulizia / efficienza / sicurezza </a:t>
            </a:r>
            <a:r>
              <a:rPr lang="it-IT" sz="2800" dirty="0">
                <a:solidFill>
                  <a:srgbClr val="000066"/>
                </a:solidFill>
              </a:rPr>
              <a:t>delle strade o tratti di </a:t>
            </a:r>
            <a:r>
              <a:rPr lang="it-IT" sz="2800" dirty="0" smtClean="0">
                <a:solidFill>
                  <a:srgbClr val="000066"/>
                </a:solidFill>
              </a:rPr>
              <a:t>esse (Es: ANAS)</a:t>
            </a:r>
            <a:endParaRPr lang="it-IT" sz="2800" b="1" dirty="0" smtClean="0">
              <a:solidFill>
                <a:srgbClr val="000066"/>
              </a:solidFill>
            </a:endParaRPr>
          </a:p>
          <a:p>
            <a:pPr lvl="0" algn="just">
              <a:buClr>
                <a:srgbClr val="D34817"/>
              </a:buClr>
              <a:buFont typeface="Wingdings" panose="05000000000000000000" pitchFamily="2" charset="2"/>
              <a:buChar char="§"/>
            </a:pPr>
            <a:endParaRPr lang="it-IT" sz="4400" dirty="0" smtClean="0">
              <a:solidFill>
                <a:srgbClr val="000066"/>
              </a:solidFill>
            </a:endParaRPr>
          </a:p>
        </p:txBody>
      </p:sp>
    </p:spTree>
    <p:extLst>
      <p:ext uri="{BB962C8B-B14F-4D97-AF65-F5344CB8AC3E}">
        <p14:creationId xmlns:p14="http://schemas.microsoft.com/office/powerpoint/2010/main" xmlns="" val="33374202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a:solidFill>
              <a:schemeClr val="accent1"/>
            </a:solidFill>
          </a:ln>
        </p:spPr>
        <p:txBody>
          <a:bodyPr anchor="ctr" anchorCtr="0">
            <a:normAutofit fontScale="90000"/>
          </a:bodyPr>
          <a:lstStyle/>
          <a:p>
            <a:pPr algn="ctr"/>
            <a:r>
              <a:rPr lang="it-IT" b="1" dirty="0">
                <a:solidFill>
                  <a:schemeClr val="accent1"/>
                </a:solidFill>
              </a:rPr>
              <a:t>Classificazione </a:t>
            </a:r>
            <a:r>
              <a:rPr lang="it-IT" b="1" dirty="0" smtClean="0">
                <a:solidFill>
                  <a:schemeClr val="accent1"/>
                </a:solidFill>
              </a:rPr>
              <a:t>strade </a:t>
            </a:r>
            <a:br>
              <a:rPr lang="it-IT" b="1" dirty="0" smtClean="0">
                <a:solidFill>
                  <a:schemeClr val="accent1"/>
                </a:solidFill>
              </a:rPr>
            </a:br>
            <a:r>
              <a:rPr lang="it-IT" b="1" dirty="0" smtClean="0">
                <a:solidFill>
                  <a:schemeClr val="accent1"/>
                </a:solidFill>
              </a:rPr>
              <a:t>in base a caratteristiche funzionali</a:t>
            </a:r>
            <a:endParaRPr lang="it-IT" b="1" dirty="0">
              <a:solidFill>
                <a:schemeClr val="accent1"/>
              </a:solidFill>
            </a:endParaRPr>
          </a:p>
        </p:txBody>
      </p:sp>
      <p:sp>
        <p:nvSpPr>
          <p:cNvPr id="3" name="Segnaposto contenuto 2"/>
          <p:cNvSpPr>
            <a:spLocks noGrp="1"/>
          </p:cNvSpPr>
          <p:nvPr>
            <p:ph sz="quarter" idx="1"/>
          </p:nvPr>
        </p:nvSpPr>
        <p:spPr/>
        <p:txBody>
          <a:bodyPr>
            <a:normAutofit fontScale="85000" lnSpcReduction="20000"/>
          </a:bodyPr>
          <a:lstStyle/>
          <a:p>
            <a:pPr marL="0" lvl="0" indent="0" algn="just">
              <a:buClr>
                <a:srgbClr val="D34817"/>
              </a:buClr>
              <a:buNone/>
            </a:pPr>
            <a:endParaRPr lang="it-IT" sz="2800" b="1" dirty="0" smtClean="0">
              <a:solidFill>
                <a:srgbClr val="000066"/>
              </a:solidFill>
            </a:endParaRPr>
          </a:p>
          <a:p>
            <a:pPr marL="0" lvl="0" indent="0" algn="just">
              <a:buClr>
                <a:srgbClr val="D34817"/>
              </a:buClr>
              <a:buNone/>
            </a:pPr>
            <a:r>
              <a:rPr lang="it-IT" sz="3300" b="1" dirty="0" smtClean="0">
                <a:solidFill>
                  <a:srgbClr val="000066"/>
                </a:solidFill>
              </a:rPr>
              <a:t>STRADA</a:t>
            </a:r>
            <a:r>
              <a:rPr lang="it-IT" sz="3300" dirty="0" smtClean="0">
                <a:solidFill>
                  <a:srgbClr val="000066"/>
                </a:solidFill>
              </a:rPr>
              <a:t>: area ad uso pubblico destinata alla circolazione dei pedoni, dei veicoli e degli animali:</a:t>
            </a:r>
            <a:endParaRPr lang="it-IT" sz="3300" dirty="0">
              <a:solidFill>
                <a:srgbClr val="000066"/>
              </a:solidFill>
            </a:endParaRPr>
          </a:p>
          <a:p>
            <a:pPr algn="just">
              <a:buClr>
                <a:srgbClr val="D34817"/>
              </a:buClr>
            </a:pPr>
            <a:r>
              <a:rPr lang="it-IT" sz="3300" dirty="0" smtClean="0">
                <a:solidFill>
                  <a:srgbClr val="000066"/>
                </a:solidFill>
              </a:rPr>
              <a:t>Autostrade</a:t>
            </a:r>
          </a:p>
          <a:p>
            <a:pPr algn="just">
              <a:buClr>
                <a:srgbClr val="D34817"/>
              </a:buClr>
            </a:pPr>
            <a:r>
              <a:rPr lang="it-IT" sz="3300" dirty="0" smtClean="0">
                <a:solidFill>
                  <a:srgbClr val="000066"/>
                </a:solidFill>
              </a:rPr>
              <a:t>Strade extraurbane (esterne ai centri abitati): principali e secondarie</a:t>
            </a:r>
          </a:p>
          <a:p>
            <a:pPr algn="just">
              <a:buClr>
                <a:srgbClr val="D34817"/>
              </a:buClr>
            </a:pPr>
            <a:r>
              <a:rPr lang="it-IT" sz="3300" dirty="0" smtClean="0">
                <a:solidFill>
                  <a:srgbClr val="000066"/>
                </a:solidFill>
              </a:rPr>
              <a:t>Strade urbane (interne ai centri abitati) di scorrimento e di quartiere</a:t>
            </a:r>
          </a:p>
          <a:p>
            <a:pPr algn="just">
              <a:buClr>
                <a:srgbClr val="D34817"/>
              </a:buClr>
            </a:pPr>
            <a:r>
              <a:rPr lang="it-IT" sz="3300" dirty="0" smtClean="0">
                <a:solidFill>
                  <a:srgbClr val="000066"/>
                </a:solidFill>
              </a:rPr>
              <a:t>Strade locali</a:t>
            </a:r>
          </a:p>
          <a:p>
            <a:pPr algn="just">
              <a:buClr>
                <a:srgbClr val="D34817"/>
              </a:buClr>
            </a:pPr>
            <a:r>
              <a:rPr lang="it-IT" sz="3300" dirty="0" smtClean="0">
                <a:solidFill>
                  <a:srgbClr val="000066"/>
                </a:solidFill>
              </a:rPr>
              <a:t>Itinerari ciclopedonali-piste ciclabili</a:t>
            </a:r>
          </a:p>
        </p:txBody>
      </p:sp>
    </p:spTree>
    <p:extLst>
      <p:ext uri="{BB962C8B-B14F-4D97-AF65-F5344CB8AC3E}">
        <p14:creationId xmlns:p14="http://schemas.microsoft.com/office/powerpoint/2010/main" xmlns="" val="28294202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7584" y="404664"/>
            <a:ext cx="7772400" cy="1143000"/>
          </a:xfrm>
          <a:ln>
            <a:solidFill>
              <a:schemeClr val="accent1"/>
            </a:solidFill>
          </a:ln>
        </p:spPr>
        <p:txBody>
          <a:bodyPr anchor="ctr" anchorCtr="0">
            <a:normAutofit fontScale="90000"/>
          </a:bodyPr>
          <a:lstStyle/>
          <a:p>
            <a:pPr algn="ctr"/>
            <a:r>
              <a:rPr lang="it-IT" b="1" dirty="0">
                <a:solidFill>
                  <a:schemeClr val="accent1"/>
                </a:solidFill>
              </a:rPr>
              <a:t>Classificazione </a:t>
            </a:r>
            <a:r>
              <a:rPr lang="it-IT" b="1" dirty="0" smtClean="0">
                <a:solidFill>
                  <a:schemeClr val="accent1"/>
                </a:solidFill>
              </a:rPr>
              <a:t>strade </a:t>
            </a:r>
            <a:br>
              <a:rPr lang="it-IT" b="1" dirty="0" smtClean="0">
                <a:solidFill>
                  <a:schemeClr val="accent1"/>
                </a:solidFill>
              </a:rPr>
            </a:br>
            <a:r>
              <a:rPr lang="it-IT" b="1" dirty="0" smtClean="0">
                <a:solidFill>
                  <a:schemeClr val="accent1"/>
                </a:solidFill>
              </a:rPr>
              <a:t>in base a proprietà</a:t>
            </a:r>
            <a:endParaRPr lang="it-IT" b="1" dirty="0">
              <a:solidFill>
                <a:schemeClr val="accent1"/>
              </a:solidFill>
            </a:endParaRPr>
          </a:p>
        </p:txBody>
      </p:sp>
      <p:sp>
        <p:nvSpPr>
          <p:cNvPr id="3" name="Segnaposto contenuto 2"/>
          <p:cNvSpPr>
            <a:spLocks noGrp="1"/>
          </p:cNvSpPr>
          <p:nvPr>
            <p:ph sz="quarter" idx="1"/>
          </p:nvPr>
        </p:nvSpPr>
        <p:spPr/>
        <p:txBody>
          <a:bodyPr>
            <a:normAutofit lnSpcReduction="10000"/>
          </a:bodyPr>
          <a:lstStyle/>
          <a:p>
            <a:pPr algn="just">
              <a:buClr>
                <a:srgbClr val="D34817"/>
              </a:buClr>
            </a:pPr>
            <a:endParaRPr lang="it-IT" sz="2800" dirty="0" smtClean="0">
              <a:solidFill>
                <a:srgbClr val="000066"/>
              </a:solidFill>
            </a:endParaRPr>
          </a:p>
          <a:p>
            <a:pPr algn="just">
              <a:buClr>
                <a:srgbClr val="D34817"/>
              </a:buClr>
            </a:pPr>
            <a:r>
              <a:rPr lang="it-IT" sz="3600" dirty="0" smtClean="0">
                <a:solidFill>
                  <a:srgbClr val="000066"/>
                </a:solidFill>
              </a:rPr>
              <a:t>Strade statali</a:t>
            </a:r>
          </a:p>
          <a:p>
            <a:pPr algn="just">
              <a:buClr>
                <a:srgbClr val="D34817"/>
              </a:buClr>
            </a:pPr>
            <a:r>
              <a:rPr lang="it-IT" sz="3600" dirty="0" smtClean="0">
                <a:solidFill>
                  <a:srgbClr val="000066"/>
                </a:solidFill>
              </a:rPr>
              <a:t>Strade regionali</a:t>
            </a:r>
          </a:p>
          <a:p>
            <a:pPr algn="just">
              <a:buClr>
                <a:srgbClr val="D34817"/>
              </a:buClr>
            </a:pPr>
            <a:r>
              <a:rPr lang="it-IT" sz="3600" dirty="0" smtClean="0">
                <a:solidFill>
                  <a:srgbClr val="000066"/>
                </a:solidFill>
              </a:rPr>
              <a:t>Strade provinciali</a:t>
            </a:r>
          </a:p>
          <a:p>
            <a:pPr algn="just">
              <a:buClr>
                <a:srgbClr val="D34817"/>
              </a:buClr>
            </a:pPr>
            <a:r>
              <a:rPr lang="it-IT" sz="3600" dirty="0" smtClean="0">
                <a:solidFill>
                  <a:srgbClr val="000066"/>
                </a:solidFill>
              </a:rPr>
              <a:t>Strade comunali</a:t>
            </a:r>
          </a:p>
          <a:p>
            <a:pPr algn="just">
              <a:buClr>
                <a:srgbClr val="D34817"/>
              </a:buClr>
            </a:pPr>
            <a:r>
              <a:rPr lang="it-IT" sz="3600" dirty="0" smtClean="0">
                <a:solidFill>
                  <a:srgbClr val="000066"/>
                </a:solidFill>
              </a:rPr>
              <a:t>Strade vicinali (strade private aperte al pubblico transito e soggette ad uso pubblico)</a:t>
            </a:r>
          </a:p>
        </p:txBody>
      </p:sp>
    </p:spTree>
    <p:extLst>
      <p:ext uri="{BB962C8B-B14F-4D97-AF65-F5344CB8AC3E}">
        <p14:creationId xmlns:p14="http://schemas.microsoft.com/office/powerpoint/2010/main" xmlns="" val="5444537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p:txBody>
          <a:bodyPr>
            <a:normAutofit fontScale="92500"/>
          </a:bodyPr>
          <a:lstStyle/>
          <a:p>
            <a:pPr marL="0" lvl="0" indent="0" algn="just">
              <a:buClr>
                <a:srgbClr val="D34817"/>
              </a:buClr>
              <a:buNone/>
            </a:pPr>
            <a:endParaRPr lang="it-IT" sz="2800" dirty="0" smtClean="0">
              <a:solidFill>
                <a:srgbClr val="000066"/>
              </a:solidFill>
            </a:endParaRPr>
          </a:p>
          <a:p>
            <a:pPr marL="0" lvl="0" indent="0" algn="just">
              <a:buClr>
                <a:srgbClr val="D34817"/>
              </a:buClr>
              <a:buNone/>
            </a:pPr>
            <a:r>
              <a:rPr lang="it-IT" sz="2800" dirty="0" smtClean="0">
                <a:solidFill>
                  <a:srgbClr val="000066"/>
                </a:solidFill>
              </a:rPr>
              <a:t>In giurisprudenza e dottrina ci sono diversi orientamenti </a:t>
            </a:r>
            <a:r>
              <a:rPr lang="it-IT" sz="2800" dirty="0">
                <a:solidFill>
                  <a:srgbClr val="000066"/>
                </a:solidFill>
              </a:rPr>
              <a:t>sull’inquadramento dogmatico del </a:t>
            </a:r>
            <a:r>
              <a:rPr lang="it-IT" sz="2800" b="1" u="sng" dirty="0">
                <a:solidFill>
                  <a:srgbClr val="000066"/>
                </a:solidFill>
              </a:rPr>
              <a:t>tipo di responsabilità </a:t>
            </a:r>
            <a:r>
              <a:rPr lang="it-IT" sz="2800" dirty="0">
                <a:solidFill>
                  <a:srgbClr val="000066"/>
                </a:solidFill>
              </a:rPr>
              <a:t>gravante sull’ente pubblico o gestore di strade destinate al pubblico transito, qualora a causa dell’omessa od insufficiente manutenzione derivino danni a </a:t>
            </a:r>
            <a:r>
              <a:rPr lang="it-IT" sz="2800" dirty="0" smtClean="0">
                <a:solidFill>
                  <a:srgbClr val="000066"/>
                </a:solidFill>
              </a:rPr>
              <a:t>soggetti terzi:</a:t>
            </a:r>
          </a:p>
          <a:p>
            <a:pPr marL="0" indent="0" algn="just">
              <a:buClr>
                <a:srgbClr val="D34817"/>
              </a:buClr>
              <a:buNone/>
            </a:pPr>
            <a:r>
              <a:rPr lang="it-IT" sz="2800" dirty="0" smtClean="0">
                <a:solidFill>
                  <a:srgbClr val="000066"/>
                </a:solidFill>
              </a:rPr>
              <a:t>Responsabilità ex art. 2051 o ex art. 2043 c.c. </a:t>
            </a:r>
            <a:r>
              <a:rPr lang="it-IT" sz="6600" dirty="0" smtClean="0">
                <a:solidFill>
                  <a:srgbClr val="000066"/>
                </a:solidFill>
              </a:rPr>
              <a:t>?</a:t>
            </a:r>
            <a:endParaRPr lang="it-IT" sz="6600" dirty="0">
              <a:solidFill>
                <a:srgbClr val="000066"/>
              </a:solidFill>
            </a:endParaRPr>
          </a:p>
          <a:p>
            <a:pPr algn="just">
              <a:buClr>
                <a:srgbClr val="D34817"/>
              </a:buClr>
            </a:pPr>
            <a:endParaRPr lang="it-IT" sz="2800" dirty="0" smtClean="0">
              <a:solidFill>
                <a:srgbClr val="000066"/>
              </a:solidFill>
            </a:endParaRPr>
          </a:p>
        </p:txBody>
      </p:sp>
      <p:sp>
        <p:nvSpPr>
          <p:cNvPr id="4" name="Titolo 1"/>
          <p:cNvSpPr txBox="1">
            <a:spLocks/>
          </p:cNvSpPr>
          <p:nvPr/>
        </p:nvSpPr>
        <p:spPr>
          <a:xfrm>
            <a:off x="914400" y="274638"/>
            <a:ext cx="7772400" cy="1143000"/>
          </a:xfrm>
          <a:prstGeom prst="rect">
            <a:avLst/>
          </a:prstGeom>
          <a:ln>
            <a:solidFill>
              <a:schemeClr val="accent1"/>
            </a:solidFill>
          </a:ln>
        </p:spPr>
        <p:txBody>
          <a:bodyPr bIns="91440" anchor="ctr"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it-IT" b="1" dirty="0" smtClean="0">
                <a:solidFill>
                  <a:schemeClr val="accent1"/>
                </a:solidFill>
              </a:rPr>
              <a:t>Natura della responsabilità</a:t>
            </a:r>
            <a:endParaRPr lang="it-IT" b="1" dirty="0"/>
          </a:p>
        </p:txBody>
      </p:sp>
    </p:spTree>
    <p:extLst>
      <p:ext uri="{BB962C8B-B14F-4D97-AF65-F5344CB8AC3E}">
        <p14:creationId xmlns:p14="http://schemas.microsoft.com/office/powerpoint/2010/main" xmlns="" val="24771229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p:txBody>
          <a:bodyPr>
            <a:normAutofit fontScale="92500" lnSpcReduction="10000"/>
          </a:bodyPr>
          <a:lstStyle/>
          <a:p>
            <a:pPr marL="0" indent="0" algn="just">
              <a:buClr>
                <a:srgbClr val="D34817"/>
              </a:buClr>
              <a:buNone/>
            </a:pPr>
            <a:r>
              <a:rPr lang="it-IT" sz="2800" b="1" i="1" dirty="0" smtClean="0">
                <a:solidFill>
                  <a:srgbClr val="000066"/>
                </a:solidFill>
              </a:rPr>
              <a:t>ART. 2051 c.c. DANNO CAGIONATO DA COSE IN CUSTODIA: </a:t>
            </a:r>
            <a:r>
              <a:rPr lang="it-IT" sz="2800" i="1" dirty="0">
                <a:solidFill>
                  <a:srgbClr val="000066"/>
                </a:solidFill>
              </a:rPr>
              <a:t>Ciascuno è responsabile del danno cagionato dalle cose che ha in custodia , salvo che provi il caso fortuito</a:t>
            </a:r>
            <a:r>
              <a:rPr lang="it-IT" sz="2800" i="1" dirty="0" smtClean="0">
                <a:solidFill>
                  <a:srgbClr val="000066"/>
                </a:solidFill>
              </a:rPr>
              <a:t>.</a:t>
            </a:r>
          </a:p>
          <a:p>
            <a:pPr marL="0" indent="0" algn="just">
              <a:buClr>
                <a:srgbClr val="D34817"/>
              </a:buClr>
              <a:buNone/>
            </a:pPr>
            <a:r>
              <a:rPr lang="it-IT" sz="2800" dirty="0" smtClean="0">
                <a:solidFill>
                  <a:srgbClr val="000066"/>
                </a:solidFill>
              </a:rPr>
              <a:t>		Responsabilità di carattere </a:t>
            </a:r>
            <a:r>
              <a:rPr lang="it-IT" sz="2800" dirty="0">
                <a:solidFill>
                  <a:srgbClr val="000066"/>
                </a:solidFill>
              </a:rPr>
              <a:t>squisitamente “oggettivo”, non trova fondamento sulla presunzione di colpa, bensì sul mero rapporto di </a:t>
            </a:r>
            <a:r>
              <a:rPr lang="it-IT" sz="2800" dirty="0" smtClean="0">
                <a:solidFill>
                  <a:srgbClr val="000066"/>
                </a:solidFill>
              </a:rPr>
              <a:t>custodia: responsabilità per omessa o difettosa custodia.</a:t>
            </a:r>
          </a:p>
          <a:p>
            <a:pPr marL="0" indent="0" algn="just">
              <a:buClr>
                <a:srgbClr val="D34817"/>
              </a:buClr>
              <a:buNone/>
            </a:pPr>
            <a:r>
              <a:rPr lang="it-IT" sz="2800" dirty="0" smtClean="0">
                <a:solidFill>
                  <a:srgbClr val="000066"/>
                </a:solidFill>
              </a:rPr>
              <a:t>            Inversione onere della prova: si imputa la responsabilità a chi si trova nelle condizioni di controllare la cosa ed i rischi inerenti ad essa</a:t>
            </a:r>
          </a:p>
          <a:p>
            <a:pPr marL="0" indent="0" algn="just">
              <a:buClr>
                <a:srgbClr val="D34817"/>
              </a:buClr>
              <a:buNone/>
            </a:pPr>
            <a:endParaRPr lang="it-IT" sz="2800" dirty="0" smtClean="0">
              <a:solidFill>
                <a:srgbClr val="000066"/>
              </a:solidFill>
            </a:endParaRPr>
          </a:p>
          <a:p>
            <a:pPr marL="0" indent="0" algn="just">
              <a:buClr>
                <a:srgbClr val="D34817"/>
              </a:buClr>
              <a:buNone/>
            </a:pPr>
            <a:endParaRPr lang="it-IT" sz="2800" dirty="0">
              <a:solidFill>
                <a:srgbClr val="000066"/>
              </a:solidFill>
            </a:endParaRPr>
          </a:p>
          <a:p>
            <a:pPr marL="0" indent="0" algn="just">
              <a:buClr>
                <a:srgbClr val="D34817"/>
              </a:buClr>
              <a:buNone/>
            </a:pPr>
            <a:endParaRPr lang="it-IT" sz="2800" dirty="0" smtClean="0">
              <a:solidFill>
                <a:srgbClr val="000066"/>
              </a:solidFill>
            </a:endParaRPr>
          </a:p>
        </p:txBody>
      </p:sp>
      <p:sp>
        <p:nvSpPr>
          <p:cNvPr id="4" name="Titolo 1"/>
          <p:cNvSpPr txBox="1">
            <a:spLocks/>
          </p:cNvSpPr>
          <p:nvPr/>
        </p:nvSpPr>
        <p:spPr>
          <a:xfrm>
            <a:off x="914400" y="274638"/>
            <a:ext cx="7772400" cy="1143000"/>
          </a:xfrm>
          <a:prstGeom prst="rect">
            <a:avLst/>
          </a:prstGeom>
          <a:ln>
            <a:solidFill>
              <a:schemeClr val="accent1"/>
            </a:solidFill>
          </a:ln>
        </p:spPr>
        <p:txBody>
          <a:bodyPr bIns="91440" anchor="ctr"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it-IT" b="1" dirty="0">
                <a:solidFill>
                  <a:schemeClr val="accent1"/>
                </a:solidFill>
              </a:rPr>
              <a:t>Responsabilità </a:t>
            </a:r>
            <a:r>
              <a:rPr lang="it-IT" b="1" i="1" dirty="0">
                <a:solidFill>
                  <a:schemeClr val="accent1"/>
                </a:solidFill>
              </a:rPr>
              <a:t>ex</a:t>
            </a:r>
            <a:r>
              <a:rPr lang="it-IT" b="1" dirty="0">
                <a:solidFill>
                  <a:schemeClr val="accent1"/>
                </a:solidFill>
              </a:rPr>
              <a:t> art </a:t>
            </a:r>
            <a:r>
              <a:rPr lang="it-IT" b="1" dirty="0" smtClean="0">
                <a:solidFill>
                  <a:schemeClr val="accent1"/>
                </a:solidFill>
              </a:rPr>
              <a:t>2051 c.c.</a:t>
            </a:r>
            <a:endParaRPr lang="it-IT" b="1" dirty="0"/>
          </a:p>
        </p:txBody>
      </p:sp>
      <p:sp>
        <p:nvSpPr>
          <p:cNvPr id="2" name="Freccia a destra 1"/>
          <p:cNvSpPr/>
          <p:nvPr/>
        </p:nvSpPr>
        <p:spPr>
          <a:xfrm>
            <a:off x="1058888" y="292494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a destra 4"/>
          <p:cNvSpPr/>
          <p:nvPr/>
        </p:nvSpPr>
        <p:spPr>
          <a:xfrm>
            <a:off x="1036305" y="479715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xmlns="" val="15936414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p:txBody>
          <a:bodyPr>
            <a:normAutofit/>
          </a:bodyPr>
          <a:lstStyle/>
          <a:p>
            <a:pPr marL="0" lvl="0" indent="0" algn="just">
              <a:buClr>
                <a:srgbClr val="D34817"/>
              </a:buClr>
              <a:buNone/>
            </a:pPr>
            <a:endParaRPr lang="it-IT" sz="2800" dirty="0" smtClean="0">
              <a:solidFill>
                <a:srgbClr val="000066"/>
              </a:solidFill>
            </a:endParaRPr>
          </a:p>
          <a:p>
            <a:pPr marL="0" indent="0" algn="just">
              <a:buClr>
                <a:srgbClr val="D34817"/>
              </a:buClr>
              <a:buNone/>
            </a:pPr>
            <a:r>
              <a:rPr lang="it-IT" sz="2800" dirty="0" smtClean="0">
                <a:solidFill>
                  <a:srgbClr val="000066"/>
                </a:solidFill>
              </a:rPr>
              <a:t>La </a:t>
            </a:r>
            <a:r>
              <a:rPr lang="it-IT" sz="2800" dirty="0">
                <a:solidFill>
                  <a:srgbClr val="000066"/>
                </a:solidFill>
              </a:rPr>
              <a:t>prova, che il danneggiato deve dare per ottenere il risarcimento del danno sofferto per l'omessa o insufficiente manutenzione della strada, consiste nella </a:t>
            </a:r>
            <a:r>
              <a:rPr lang="it-IT" sz="2800" dirty="0" smtClean="0">
                <a:solidFill>
                  <a:srgbClr val="000066"/>
                </a:solidFill>
              </a:rPr>
              <a:t>dimostrazione </a:t>
            </a:r>
          </a:p>
          <a:p>
            <a:pPr marL="0" indent="0" algn="just">
              <a:buClr>
                <a:srgbClr val="D34817"/>
              </a:buClr>
              <a:buNone/>
            </a:pPr>
            <a:r>
              <a:rPr lang="it-IT" sz="2800" b="1" dirty="0" smtClean="0">
                <a:solidFill>
                  <a:srgbClr val="000066"/>
                </a:solidFill>
              </a:rPr>
              <a:t>a) </a:t>
            </a:r>
            <a:r>
              <a:rPr lang="it-IT" sz="2800" dirty="0" smtClean="0">
                <a:solidFill>
                  <a:srgbClr val="000066"/>
                </a:solidFill>
              </a:rPr>
              <a:t>La qualità di custode</a:t>
            </a:r>
            <a:endParaRPr lang="it-IT" sz="2800" dirty="0">
              <a:solidFill>
                <a:srgbClr val="000066"/>
              </a:solidFill>
            </a:endParaRPr>
          </a:p>
          <a:p>
            <a:pPr marL="0" indent="0" algn="just">
              <a:buClr>
                <a:srgbClr val="D34817"/>
              </a:buClr>
              <a:buNone/>
            </a:pPr>
            <a:r>
              <a:rPr lang="it-IT" sz="2800" b="1" dirty="0" smtClean="0">
                <a:solidFill>
                  <a:srgbClr val="000066"/>
                </a:solidFill>
              </a:rPr>
              <a:t>b) </a:t>
            </a:r>
            <a:r>
              <a:rPr lang="it-IT" sz="2800" dirty="0" smtClean="0">
                <a:solidFill>
                  <a:srgbClr val="000066"/>
                </a:solidFill>
              </a:rPr>
              <a:t>Nesso di </a:t>
            </a:r>
            <a:r>
              <a:rPr lang="it-IT" sz="2800" dirty="0">
                <a:solidFill>
                  <a:srgbClr val="000066"/>
                </a:solidFill>
              </a:rPr>
              <a:t>causalità con la cosa in </a:t>
            </a:r>
            <a:r>
              <a:rPr lang="it-IT" sz="2800" dirty="0" smtClean="0">
                <a:solidFill>
                  <a:srgbClr val="000066"/>
                </a:solidFill>
              </a:rPr>
              <a:t>custodia e dunque  l'esistenza </a:t>
            </a:r>
            <a:r>
              <a:rPr lang="it-IT" sz="2800" dirty="0">
                <a:solidFill>
                  <a:srgbClr val="000066"/>
                </a:solidFill>
              </a:rPr>
              <a:t>del rapporto eziologico tra la cosa e l'evento </a:t>
            </a:r>
            <a:r>
              <a:rPr lang="it-IT" sz="2800" dirty="0" smtClean="0">
                <a:solidFill>
                  <a:srgbClr val="000066"/>
                </a:solidFill>
              </a:rPr>
              <a:t>lesivo</a:t>
            </a:r>
          </a:p>
          <a:p>
            <a:pPr marL="0" indent="0" algn="just">
              <a:buClr>
                <a:srgbClr val="D34817"/>
              </a:buClr>
              <a:buNone/>
            </a:pPr>
            <a:endParaRPr lang="it-IT" sz="2800" dirty="0" smtClean="0">
              <a:solidFill>
                <a:srgbClr val="000066"/>
              </a:solidFill>
            </a:endParaRPr>
          </a:p>
        </p:txBody>
      </p:sp>
      <p:sp>
        <p:nvSpPr>
          <p:cNvPr id="4" name="Titolo 1"/>
          <p:cNvSpPr txBox="1">
            <a:spLocks/>
          </p:cNvSpPr>
          <p:nvPr/>
        </p:nvSpPr>
        <p:spPr>
          <a:xfrm>
            <a:off x="914400" y="274638"/>
            <a:ext cx="7772400" cy="1143000"/>
          </a:xfrm>
          <a:prstGeom prst="rect">
            <a:avLst/>
          </a:prstGeom>
          <a:ln>
            <a:solidFill>
              <a:schemeClr val="accent1"/>
            </a:solidFill>
          </a:ln>
        </p:spPr>
        <p:txBody>
          <a:bodyPr bIns="91440" anchor="ctr" anchorCtr="0">
            <a:normAutofit fontScale="92500"/>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it-IT" b="1" dirty="0" smtClean="0">
                <a:solidFill>
                  <a:schemeClr val="accent1"/>
                </a:solidFill>
              </a:rPr>
              <a:t>Onere probatorio del danneggiato</a:t>
            </a:r>
          </a:p>
        </p:txBody>
      </p:sp>
    </p:spTree>
    <p:extLst>
      <p:ext uri="{BB962C8B-B14F-4D97-AF65-F5344CB8AC3E}">
        <p14:creationId xmlns:p14="http://schemas.microsoft.com/office/powerpoint/2010/main" xmlns="" val="1533129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niverso">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10770</TotalTime>
  <Words>2437</Words>
  <Application>Microsoft Office PowerPoint</Application>
  <PresentationFormat>Presentazione su schermo (4:3)</PresentationFormat>
  <Paragraphs>139</Paragraphs>
  <Slides>32</Slides>
  <Notes>0</Notes>
  <HiddenSlides>0</HiddenSlides>
  <MMClips>0</MMClips>
  <ScaleCrop>false</ScaleCrop>
  <HeadingPairs>
    <vt:vector size="4" baseType="variant">
      <vt:variant>
        <vt:lpstr>Tema</vt:lpstr>
      </vt:variant>
      <vt:variant>
        <vt:i4>1</vt:i4>
      </vt:variant>
      <vt:variant>
        <vt:lpstr>Titoli diapositive</vt:lpstr>
      </vt:variant>
      <vt:variant>
        <vt:i4>32</vt:i4>
      </vt:variant>
    </vt:vector>
  </HeadingPairs>
  <TitlesOfParts>
    <vt:vector size="33" baseType="lpstr">
      <vt:lpstr>Universo</vt:lpstr>
      <vt:lpstr>  GIORNATA DI APPROFONDIMENTO Per i Periti Assicurativi – Area Nord Italia Riservata ai soci ANPRE</vt:lpstr>
      <vt:lpstr>RCT nella proprietà pubblica</vt:lpstr>
      <vt:lpstr>Doveri e obblighi dell’ente</vt:lpstr>
      <vt:lpstr>Soggetti custodi/gestori del bene</vt:lpstr>
      <vt:lpstr>Classificazione strade  in base a caratteristiche funzionali</vt:lpstr>
      <vt:lpstr>Classificazione strade  in base a proprietà</vt:lpstr>
      <vt:lpstr>Diapositiva 7</vt:lpstr>
      <vt:lpstr>Diapositiva 8</vt:lpstr>
      <vt:lpstr>Diapositiva 9</vt:lpstr>
      <vt:lpstr>Diapositiva 10</vt:lpstr>
      <vt:lpstr>Diapositiva 11</vt:lpstr>
      <vt:lpstr>Diapositiva 12</vt:lpstr>
      <vt:lpstr>Diapositiva 13</vt:lpstr>
      <vt:lpstr>Diapositiva 14</vt:lpstr>
      <vt:lpstr>Diapositiva 15</vt:lpstr>
      <vt:lpstr>Criteri di qualificazione della natura della responsabilità</vt:lpstr>
      <vt:lpstr>Criteri di qualificazione della natura della responsabilità</vt:lpstr>
      <vt:lpstr>Criteri di qualificazione della natura della responsabilità</vt:lpstr>
      <vt:lpstr>Giurisprudenza alla qualificazione della responsabilità</vt:lpstr>
      <vt:lpstr>Concorso di colpa del danneggiato</vt:lpstr>
      <vt:lpstr>Casistica in materia di cattiva manutenzione stradale</vt:lpstr>
      <vt:lpstr>Casistica in materia di cattiva manutenzione stradale</vt:lpstr>
      <vt:lpstr>Casistica in materia di cattiva manutenzione stradale</vt:lpstr>
      <vt:lpstr>Casistica in materia di cattiva manutenzione stradale</vt:lpstr>
      <vt:lpstr>Casistica in materia di cattiva manutenzione stradale</vt:lpstr>
      <vt:lpstr>Casistica in materia di cattiva manutenzione stradale</vt:lpstr>
      <vt:lpstr>Casistica in materia di cattiva manutenzione stradale</vt:lpstr>
      <vt:lpstr>Casistica in materia di cattiva manutenzione stradale</vt:lpstr>
      <vt:lpstr>Casistica in materia di cattiva manutenzione stradale</vt:lpstr>
      <vt:lpstr>Casistica in materia di cattiva manutenzione stradale</vt:lpstr>
      <vt:lpstr>Raccomandazioni al perito</vt:lpstr>
      <vt:lpstr>Diapositiva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IV Incontro formativo DOMOFACILE</dc:title>
  <dc:creator>riky</dc:creator>
  <cp:lastModifiedBy>Giorgio</cp:lastModifiedBy>
  <cp:revision>161</cp:revision>
  <dcterms:created xsi:type="dcterms:W3CDTF">2011-11-01T22:33:18Z</dcterms:created>
  <dcterms:modified xsi:type="dcterms:W3CDTF">2016-09-29T16:09:01Z</dcterms:modified>
</cp:coreProperties>
</file>